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184" r:id="rId3"/>
    <p:sldId id="2181" r:id="rId4"/>
    <p:sldId id="2071" r:id="rId5"/>
    <p:sldId id="2366" r:id="rId6"/>
    <p:sldId id="1540" r:id="rId7"/>
    <p:sldId id="1538" r:id="rId8"/>
    <p:sldId id="1539" r:id="rId9"/>
    <p:sldId id="2183" r:id="rId10"/>
    <p:sldId id="1770" r:id="rId11"/>
    <p:sldId id="1772" r:id="rId12"/>
    <p:sldId id="1773" r:id="rId13"/>
    <p:sldId id="1774" r:id="rId14"/>
    <p:sldId id="1541" r:id="rId15"/>
    <p:sldId id="1542" r:id="rId17"/>
    <p:sldId id="1775" r:id="rId18"/>
    <p:sldId id="1544" r:id="rId19"/>
    <p:sldId id="1543" r:id="rId20"/>
    <p:sldId id="1545" r:id="rId21"/>
    <p:sldId id="1546" r:id="rId22"/>
    <p:sldId id="1776" r:id="rId23"/>
    <p:sldId id="1547" r:id="rId24"/>
    <p:sldId id="1548" r:id="rId25"/>
    <p:sldId id="1549" r:id="rId26"/>
    <p:sldId id="1550" r:id="rId27"/>
    <p:sldId id="1551" r:id="rId28"/>
    <p:sldId id="1552" r:id="rId29"/>
    <p:sldId id="1553" r:id="rId30"/>
    <p:sldId id="1328" r:id="rId31"/>
    <p:sldId id="367" r:id="rId32"/>
    <p:sldId id="1554" r:id="rId33"/>
    <p:sldId id="1556" r:id="rId34"/>
    <p:sldId id="1889" r:id="rId35"/>
    <p:sldId id="1650" r:id="rId36"/>
    <p:sldId id="1651" r:id="rId37"/>
    <p:sldId id="376" r:id="rId38"/>
    <p:sldId id="1656" r:id="rId39"/>
    <p:sldId id="1662" r:id="rId40"/>
    <p:sldId id="1657" r:id="rId41"/>
    <p:sldId id="1777" r:id="rId42"/>
    <p:sldId id="378" r:id="rId43"/>
    <p:sldId id="1655" r:id="rId44"/>
    <p:sldId id="1658" r:id="rId45"/>
    <p:sldId id="379" r:id="rId46"/>
    <p:sldId id="1778" r:id="rId47"/>
    <p:sldId id="1452" r:id="rId48"/>
    <p:sldId id="1663" r:id="rId49"/>
    <p:sldId id="1430" r:id="rId50"/>
    <p:sldId id="2453" r:id="rId51"/>
    <p:sldId id="1664" r:id="rId52"/>
    <p:sldId id="1665" r:id="rId53"/>
    <p:sldId id="1666" r:id="rId54"/>
    <p:sldId id="1667" r:id="rId55"/>
    <p:sldId id="1432" r:id="rId56"/>
    <p:sldId id="1843" r:id="rId57"/>
    <p:sldId id="1436" r:id="rId58"/>
    <p:sldId id="1671" r:id="rId59"/>
    <p:sldId id="1963" r:id="rId60"/>
    <p:sldId id="1845" r:id="rId61"/>
    <p:sldId id="1846" r:id="rId62"/>
    <p:sldId id="1862" r:id="rId63"/>
    <p:sldId id="1863" r:id="rId64"/>
    <p:sldId id="2492" r:id="rId65"/>
    <p:sldId id="1864" r:id="rId66"/>
    <p:sldId id="1866" r:id="rId67"/>
    <p:sldId id="1867" r:id="rId68"/>
    <p:sldId id="1853" r:id="rId69"/>
    <p:sldId id="2535" r:id="rId70"/>
    <p:sldId id="2536" r:id="rId71"/>
    <p:sldId id="2537" r:id="rId72"/>
    <p:sldId id="2538" r:id="rId73"/>
    <p:sldId id="2539" r:id="rId74"/>
    <p:sldId id="1868" r:id="rId75"/>
    <p:sldId id="1871" r:id="rId76"/>
    <p:sldId id="1870" r:id="rId77"/>
    <p:sldId id="1779" r:id="rId78"/>
    <p:sldId id="1872" r:id="rId79"/>
    <p:sldId id="2518" r:id="rId80"/>
    <p:sldId id="2367" r:id="rId81"/>
    <p:sldId id="2371" r:id="rId82"/>
    <p:sldId id="2531" r:id="rId83"/>
    <p:sldId id="2532" r:id="rId84"/>
    <p:sldId id="2533" r:id="rId85"/>
    <p:sldId id="2534" r:id="rId86"/>
    <p:sldId id="2519" r:id="rId87"/>
    <p:sldId id="2343" r:id="rId88"/>
    <p:sldId id="2353" r:id="rId89"/>
    <p:sldId id="2354" r:id="rId90"/>
    <p:sldId id="2346" r:id="rId91"/>
    <p:sldId id="2347" r:id="rId92"/>
    <p:sldId id="2365" r:id="rId93"/>
  </p:sldIdLst>
  <p:sldSz cx="12192000" cy="6858000"/>
  <p:notesSz cx="6858000" cy="9144000"/>
  <p:custDataLst>
    <p:tags r:id="rId9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orient="horz" pos="4241" userDrawn="1">
          <p15:clr>
            <a:srgbClr val="A4A3A4"/>
          </p15:clr>
        </p15:guide>
        <p15:guide id="3" pos="383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博 刘" initials="博" lastIdx="1" clrIdx="0"/>
  <p:cmAuthor id="0" name="Lenvo" initials="L" lastIdx="13"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1313"/>
    <a:srgbClr val="C6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107" d="100"/>
          <a:sy n="107" d="100"/>
        </p:scale>
        <p:origin x="-648" y="54"/>
      </p:cViewPr>
      <p:guideLst>
        <p:guide orient="horz" pos="1344"/>
        <p:guide orient="horz" pos="4241"/>
        <p:guide pos="38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8" Type="http://schemas.openxmlformats.org/officeDocument/2006/relationships/tags" Target="tags/tag132.xml"/><Relationship Id="rId97" Type="http://schemas.openxmlformats.org/officeDocument/2006/relationships/commentAuthors" Target="commentAuthors.xml"/><Relationship Id="rId96" Type="http://schemas.openxmlformats.org/officeDocument/2006/relationships/tableStyles" Target="tableStyles.xml"/><Relationship Id="rId95" Type="http://schemas.openxmlformats.org/officeDocument/2006/relationships/viewProps" Target="viewProps.xml"/><Relationship Id="rId94" Type="http://schemas.openxmlformats.org/officeDocument/2006/relationships/presProps" Target="presProps.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159468-34DD-4EE8-AF8C-52BB5142609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183058-F84F-4691-8DAA-D96DCFD8D8D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幻灯片图像占位符 1"/>
          <p:cNvSpPr>
            <a:spLocks noGrp="1"/>
          </p:cNvSpPr>
          <p:nvPr>
            <p:ph type="sldImg"/>
          </p:nvPr>
        </p:nvSpPr>
        <p:spPr/>
      </p:sp>
      <p:sp>
        <p:nvSpPr>
          <p:cNvPr id="40962" name="文本占位符 2"/>
          <p:cNvSpPr/>
          <p:nvPr>
            <p:ph type="body"/>
          </p:nvPr>
        </p:nvSpPr>
        <p:spPr>
          <a:xfrm>
            <a:off x="538163" y="4387850"/>
            <a:ext cx="5780087" cy="3952875"/>
          </a:xfrm>
        </p:spPr>
        <p:txBody>
          <a:bodyPr wrap="square" lIns="91440" tIns="45720" rIns="91440" bIns="45720" anchor="t"/>
          <a:p>
            <a:pPr lvl="0"/>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81250" name="幻灯片图像占位符 1"/>
          <p:cNvSpPr>
            <a:spLocks noGrp="1" noRot="1" noChangeAspect="1" noChangeArrowheads="1" noTextEdit="1"/>
          </p:cNvSpPr>
          <p:nvPr>
            <p:ph type="sldImg" idx="4294967295"/>
          </p:nvPr>
        </p:nvSpPr>
        <p:spPr>
          <a:xfrm>
            <a:off x="626539" y="753382"/>
            <a:ext cx="5420137" cy="3294266"/>
          </a:xfrm>
        </p:spPr>
      </p:sp>
      <p:sp>
        <p:nvSpPr>
          <p:cNvPr id="181251" name="备注占位符 2"/>
          <p:cNvSpPr>
            <a:spLocks noGrp="1" noChangeArrowheads="1"/>
          </p:cNvSpPr>
          <p:nvPr>
            <p:ph type="body" idx="4294967295"/>
          </p:nvPr>
        </p:nvSpPr>
        <p:spPr>
          <a:xfrm>
            <a:off x="710407" y="4925407"/>
            <a:ext cx="5683250" cy="4029879"/>
          </a:xfrm>
        </p:spPr>
        <p:txBody>
          <a:bodyPr lIns="91437" tIns="45718" rIns="91437" bIns="45718"/>
          <a:lstStyle/>
          <a:p>
            <a:r>
              <a:rPr lang="zh-CN" altLang="en-US" smtClean="0"/>
              <a:t>在客户端，可以在任何一页图书 实现评论、批注、笔记、标注</a:t>
            </a:r>
            <a:endParaRPr lang="zh-CN" altLang="en-US" smtClean="0"/>
          </a:p>
        </p:txBody>
      </p:sp>
      <p:sp>
        <p:nvSpPr>
          <p:cNvPr id="181252" name="灯片编号占位符 3"/>
          <p:cNvSpPr txBox="1">
            <a:spLocks noGrp="1" noChangeArrowheads="1"/>
          </p:cNvSpPr>
          <p:nvPr/>
        </p:nvSpPr>
        <p:spPr bwMode="auto">
          <a:xfrm>
            <a:off x="3884212" y="8686984"/>
            <a:ext cx="2973182" cy="456648"/>
          </a:xfrm>
          <a:prstGeom prst="rect">
            <a:avLst/>
          </a:prstGeom>
          <a:noFill/>
          <a:ln w="9525">
            <a:noFill/>
            <a:miter lim="800000"/>
          </a:ln>
        </p:spPr>
        <p:txBody>
          <a:bodyPr lIns="91437" tIns="45718" rIns="91437" bIns="45718"/>
          <a:lstStyle/>
          <a:p>
            <a:pPr algn="r" defTabSz="915035"/>
            <a:fld id="{ED5DB6CE-3D1F-456C-A078-04A6699F7A47}" type="slidenum">
              <a:rPr lang="zh-CN" altLang="en-US" sz="120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81250" name="幻灯片图像占位符 1"/>
          <p:cNvSpPr>
            <a:spLocks noGrp="1" noRot="1" noChangeAspect="1" noChangeArrowheads="1" noTextEdit="1"/>
          </p:cNvSpPr>
          <p:nvPr>
            <p:ph type="sldImg" idx="4294967295"/>
          </p:nvPr>
        </p:nvSpPr>
        <p:spPr>
          <a:xfrm>
            <a:off x="626539" y="753382"/>
            <a:ext cx="5420137" cy="3294266"/>
          </a:xfrm>
        </p:spPr>
      </p:sp>
      <p:sp>
        <p:nvSpPr>
          <p:cNvPr id="181251" name="备注占位符 2"/>
          <p:cNvSpPr>
            <a:spLocks noGrp="1" noChangeArrowheads="1"/>
          </p:cNvSpPr>
          <p:nvPr>
            <p:ph type="body" idx="4294967295"/>
          </p:nvPr>
        </p:nvSpPr>
        <p:spPr>
          <a:xfrm>
            <a:off x="710407" y="4925407"/>
            <a:ext cx="5683250" cy="4029879"/>
          </a:xfrm>
        </p:spPr>
        <p:txBody>
          <a:bodyPr lIns="91437" tIns="45718" rIns="91437" bIns="45718"/>
          <a:lstStyle/>
          <a:p>
            <a:r>
              <a:rPr lang="zh-CN" altLang="en-US" smtClean="0"/>
              <a:t>在客户端，可以在任何一页图书 实现评论、批注、笔记、标注</a:t>
            </a:r>
            <a:endParaRPr lang="zh-CN" altLang="en-US" smtClean="0"/>
          </a:p>
        </p:txBody>
      </p:sp>
      <p:sp>
        <p:nvSpPr>
          <p:cNvPr id="181252" name="灯片编号占位符 3"/>
          <p:cNvSpPr txBox="1">
            <a:spLocks noGrp="1" noChangeArrowheads="1"/>
          </p:cNvSpPr>
          <p:nvPr/>
        </p:nvSpPr>
        <p:spPr bwMode="auto">
          <a:xfrm>
            <a:off x="3884212" y="8686984"/>
            <a:ext cx="2973182" cy="456648"/>
          </a:xfrm>
          <a:prstGeom prst="rect">
            <a:avLst/>
          </a:prstGeom>
          <a:noFill/>
          <a:ln w="9525">
            <a:noFill/>
            <a:miter lim="800000"/>
          </a:ln>
        </p:spPr>
        <p:txBody>
          <a:bodyPr lIns="91437" tIns="45718" rIns="91437" bIns="45718"/>
          <a:lstStyle/>
          <a:p>
            <a:pPr algn="r" defTabSz="915035"/>
            <a:fld id="{ED5DB6CE-3D1F-456C-A078-04A6699F7A47}" type="slidenum">
              <a:rPr lang="zh-CN" altLang="en-US" sz="120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81250" name="幻灯片图像占位符 1"/>
          <p:cNvSpPr>
            <a:spLocks noGrp="1" noRot="1" noChangeAspect="1" noChangeArrowheads="1" noTextEdit="1"/>
          </p:cNvSpPr>
          <p:nvPr>
            <p:ph type="sldImg" idx="4294967295"/>
          </p:nvPr>
        </p:nvSpPr>
        <p:spPr>
          <a:xfrm>
            <a:off x="626539" y="753382"/>
            <a:ext cx="5420137" cy="3294266"/>
          </a:xfrm>
        </p:spPr>
      </p:sp>
      <p:sp>
        <p:nvSpPr>
          <p:cNvPr id="181251" name="备注占位符 2"/>
          <p:cNvSpPr>
            <a:spLocks noGrp="1" noChangeArrowheads="1"/>
          </p:cNvSpPr>
          <p:nvPr>
            <p:ph type="body" idx="4294967295"/>
          </p:nvPr>
        </p:nvSpPr>
        <p:spPr>
          <a:xfrm>
            <a:off x="710407" y="4925407"/>
            <a:ext cx="5683250" cy="4029879"/>
          </a:xfrm>
        </p:spPr>
        <p:txBody>
          <a:bodyPr lIns="91437" tIns="45718" rIns="91437" bIns="45718"/>
          <a:lstStyle/>
          <a:p>
            <a:r>
              <a:rPr lang="zh-CN" altLang="en-US" smtClean="0"/>
              <a:t>在客户端，可以在任何一页图书 实现评论、批注、笔记、标注</a:t>
            </a:r>
            <a:endParaRPr lang="zh-CN" altLang="en-US" smtClean="0"/>
          </a:p>
        </p:txBody>
      </p:sp>
      <p:sp>
        <p:nvSpPr>
          <p:cNvPr id="181252" name="灯片编号占位符 3"/>
          <p:cNvSpPr txBox="1">
            <a:spLocks noGrp="1" noChangeArrowheads="1"/>
          </p:cNvSpPr>
          <p:nvPr/>
        </p:nvSpPr>
        <p:spPr bwMode="auto">
          <a:xfrm>
            <a:off x="3884212" y="8686984"/>
            <a:ext cx="2973182" cy="456648"/>
          </a:xfrm>
          <a:prstGeom prst="rect">
            <a:avLst/>
          </a:prstGeom>
          <a:noFill/>
          <a:ln w="9525">
            <a:noFill/>
            <a:miter lim="800000"/>
          </a:ln>
        </p:spPr>
        <p:txBody>
          <a:bodyPr lIns="91437" tIns="45718" rIns="91437" bIns="45718"/>
          <a:lstStyle/>
          <a:p>
            <a:pPr algn="r" defTabSz="915035"/>
            <a:fld id="{ED5DB6CE-3D1F-456C-A078-04A6699F7A47}" type="slidenum">
              <a:rPr lang="zh-CN" altLang="en-US" sz="120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293282-4D4A-4CBB-A672-C08D436982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ED2FB1-339B-471A-BFDD-07B15E5CEE1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1452">
        <p:random/>
        <p:sndAc>
          <p:stSnd>
            <p:snd r:embed="rId2" name="翻书3.wav"/>
          </p:stSnd>
        </p:sndAc>
      </p:transition>
    </mc:Choice>
    <mc:Fallback>
      <p:transition spd="slow" advClick="0" advTm="1452">
        <p:random/>
        <p:sndAc>
          <p:stSnd>
            <p:snd r:embed="rId2" name="翻书3.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grpSp>
        <p:nvGrpSpPr>
          <p:cNvPr id="12" name="组合 11"/>
          <p:cNvGrpSpPr/>
          <p:nvPr userDrawn="1"/>
        </p:nvGrpSpPr>
        <p:grpSpPr>
          <a:xfrm>
            <a:off x="0" y="164637"/>
            <a:ext cx="672075" cy="672075"/>
            <a:chOff x="4283968" y="2283718"/>
            <a:chExt cx="576064" cy="576064"/>
          </a:xfrm>
        </p:grpSpPr>
        <p:sp>
          <p:nvSpPr>
            <p:cNvPr id="11" name="矩形 10"/>
            <p:cNvSpPr/>
            <p:nvPr userDrawn="1"/>
          </p:nvSpPr>
          <p:spPr>
            <a:xfrm>
              <a:off x="4283968" y="2283718"/>
              <a:ext cx="576064" cy="57606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10" name="cloud"/>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35995" y="2414413"/>
              <a:ext cx="472011" cy="31467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Click="0" advTm="1452">
        <p:random/>
        <p:sndAc>
          <p:stSnd>
            <p:snd r:embed="rId3" name="翻书3.wav"/>
          </p:stSnd>
        </p:sndAc>
      </p:transition>
    </mc:Choice>
    <mc:Fallback>
      <p:transition spd="slow" advClick="0" advTm="1452">
        <p:random/>
        <p:sndAc>
          <p:stSnd>
            <p:snd r:embed="rId3" name="翻书3.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3" name="TextBox 90"/>
          <p:cNvSpPr txBox="1"/>
          <p:nvPr userDrawn="1"/>
        </p:nvSpPr>
        <p:spPr>
          <a:xfrm>
            <a:off x="935774" y="171793"/>
            <a:ext cx="5283991" cy="535940"/>
          </a:xfrm>
          <a:prstGeom prst="rect">
            <a:avLst/>
          </a:prstGeom>
          <a:noFill/>
        </p:spPr>
        <p:txBody>
          <a:bodyPr wrap="square" lIns="105509" tIns="52755" rIns="105509" bIns="52755" rtlCol="0">
            <a:spAutoFit/>
          </a:bodyPr>
          <a:lstStyle/>
          <a:p>
            <a:pPr lvl="0">
              <a:defRPr/>
            </a:pPr>
            <a:r>
              <a:rPr lang="zh-CN" altLang="en-US" sz="2800" b="1" dirty="0">
                <a:solidFill>
                  <a:srgbClr val="0070C0"/>
                </a:solidFill>
                <a:latin typeface="微软雅黑" panose="020B0503020204020204" charset="-122"/>
                <a:ea typeface="微软雅黑" panose="020B0503020204020204" charset="-122"/>
              </a:rPr>
              <a:t>产品优势</a:t>
            </a:r>
            <a:endParaRPr lang="zh-CN" altLang="en-US" sz="2800" b="1" dirty="0">
              <a:solidFill>
                <a:srgbClr val="0070C0"/>
              </a:solidFill>
              <a:latin typeface="微软雅黑" panose="020B0503020204020204" charset="-122"/>
              <a:ea typeface="微软雅黑" panose="020B0503020204020204" charset="-122"/>
            </a:endParaRPr>
          </a:p>
        </p:txBody>
      </p:sp>
      <p:sp>
        <p:nvSpPr>
          <p:cNvPr id="4" name="文本框 3"/>
          <p:cNvSpPr txBox="1"/>
          <p:nvPr userDrawn="1"/>
        </p:nvSpPr>
        <p:spPr>
          <a:xfrm>
            <a:off x="935774" y="600164"/>
            <a:ext cx="5160225" cy="460375"/>
          </a:xfrm>
          <a:prstGeom prst="rect">
            <a:avLst/>
          </a:prstGeom>
          <a:noFill/>
        </p:spPr>
        <p:txBody>
          <a:bodyPr wrap="square" rtlCol="0">
            <a:spAutoFit/>
          </a:bodyPr>
          <a:lstStyle>
            <a:defPPr>
              <a:defRPr lang="zh-CN"/>
            </a:defPPr>
            <a:lvl1pPr>
              <a:defRPr sz="19900" b="1">
                <a:gradFill flip="none" rotWithShape="1">
                  <a:gsLst>
                    <a:gs pos="43000">
                      <a:srgbClr val="282828"/>
                    </a:gs>
                    <a:gs pos="43000">
                      <a:srgbClr val="FF4A53"/>
                    </a:gs>
                  </a:gsLst>
                  <a:lin ang="0" scaled="1"/>
                  <a:tileRect/>
                </a:gradFill>
                <a:latin typeface="Agency FB" panose="020B0503020202020204" pitchFamily="34" charset="0"/>
              </a:defRPr>
            </a:lvl1pPr>
          </a:lstStyle>
          <a:p>
            <a:pPr lvl="0">
              <a:defRPr/>
            </a:pPr>
            <a:r>
              <a:rPr kumimoji="0" lang="zh-CN" altLang="en-US" sz="2400" b="0" i="0" u="none" strike="noStrike" kern="1200" cap="none" spc="0" normalizeH="0" baseline="0" noProof="0" dirty="0">
                <a:ln>
                  <a:noFill/>
                </a:ln>
                <a:solidFill>
                  <a:schemeClr val="tx1">
                    <a:lumMod val="75000"/>
                    <a:lumOff val="25000"/>
                  </a:schemeClr>
                </a:solidFill>
                <a:effectLst>
                  <a:outerShdw blurRad="38100" dist="38100" dir="2700000" algn="tl">
                    <a:srgbClr val="000000">
                      <a:alpha val="43137"/>
                    </a:srgbClr>
                  </a:outerShdw>
                </a:effectLst>
                <a:uLnTx/>
                <a:uFillTx/>
                <a:latin typeface="+mn-lt"/>
                <a:ea typeface="黑体" panose="02010609060101010101" charset="-122"/>
              </a:rPr>
              <a:t>Product advantage</a:t>
            </a:r>
            <a:endParaRPr kumimoji="0" lang="zh-CN" altLang="en-US" sz="2400" b="0" i="0" u="none" strike="noStrike" kern="1200" cap="none" spc="0" normalizeH="0" baseline="0" noProof="0" dirty="0">
              <a:ln>
                <a:noFill/>
              </a:ln>
              <a:solidFill>
                <a:schemeClr val="tx1">
                  <a:lumMod val="75000"/>
                  <a:lumOff val="25000"/>
                </a:schemeClr>
              </a:solidFill>
              <a:effectLst>
                <a:outerShdw blurRad="38100" dist="38100" dir="2700000" algn="tl">
                  <a:srgbClr val="000000">
                    <a:alpha val="43137"/>
                  </a:srgbClr>
                </a:outerShdw>
              </a:effectLst>
              <a:uLnTx/>
              <a:uFillTx/>
              <a:latin typeface="+mn-lt"/>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5" fill="hold" grpId="0" nodeType="withEffect">
                                  <p:stCondLst>
                                    <p:cond delay="10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
                                          </p:val>
                                        </p:tav>
                                        <p:tav tm="100000">
                                          <p:val>
                                            <p:strVal val="#ppt_w"/>
                                          </p:val>
                                        </p:tav>
                                      </p:tavLst>
                                    </p:anim>
                                    <p:anim calcmode="lin" valueType="num">
                                      <p:cBhvr>
                                        <p:cTn id="8" dur="500" fill="hold"/>
                                        <p:tgtEl>
                                          <p:spTgt spid="3"/>
                                        </p:tgtEl>
                                        <p:attrNameLst>
                                          <p:attrName>ppt_h</p:attrName>
                                        </p:attrNameLst>
                                      </p:cBhvr>
                                      <p:tavLst>
                                        <p:tav tm="0" fmla="#ppt_h*sin(2.5*pi*$)">
                                          <p:val>
                                            <p:fltVal val="0"/>
                                          </p:val>
                                        </p:tav>
                                        <p:tav tm="100000">
                                          <p:val>
                                            <p:fltVal val="1"/>
                                          </p:val>
                                        </p:tav>
                                      </p:tavLst>
                                    </p:anim>
                                  </p:childTnLst>
                                </p:cTn>
                              </p:par>
                              <p:par>
                                <p:cTn id="9" presetID="12" presetClass="entr" presetSubtype="4"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93282-4D4A-4CBB-A672-C08D4369829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D2FB1-339B-471A-BFDD-07B15E5CEE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tags" Target="../tags/tag1.xml"/><Relationship Id="rId10"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tags" Target="../tags/tag8.xml"/><Relationship Id="rId3" Type="http://schemas.openxmlformats.org/officeDocument/2006/relationships/image" Target="../media/image6.jpeg"/><Relationship Id="rId2" Type="http://schemas.openxmlformats.org/officeDocument/2006/relationships/tags" Target="../tags/tag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tags" Target="../tags/tag9.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tags" Target="../tags/tag10.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tags" Target="../tags/tag1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xml"/><Relationship Id="rId3" Type="http://schemas.openxmlformats.org/officeDocument/2006/relationships/image" Target="../media/image13.png"/><Relationship Id="rId2" Type="http://schemas.openxmlformats.org/officeDocument/2006/relationships/tags" Target="../tags/tag1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tags" Target="../tags/tag15.xml"/><Relationship Id="rId3" Type="http://schemas.openxmlformats.org/officeDocument/2006/relationships/image" Target="../media/image6.jpeg"/><Relationship Id="rId2" Type="http://schemas.openxmlformats.org/officeDocument/2006/relationships/tags" Target="../tags/tag14.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tags" Target="../tags/tag18.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tags" Target="../tags/tag19.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tags" Target="../tags/tag20.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tags" Target="../tags/tag21.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9.png"/><Relationship Id="rId2" Type="http://schemas.openxmlformats.org/officeDocument/2006/relationships/tags" Target="../tags/tag22.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tags" Target="../tags/tag23.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png"/><Relationship Id="rId2" Type="http://schemas.openxmlformats.org/officeDocument/2006/relationships/tags" Target="../tags/tag24.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tags" Target="../tags/tag25.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tags" Target="../tags/tag26.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5.png"/><Relationship Id="rId2" Type="http://schemas.openxmlformats.org/officeDocument/2006/relationships/tags" Target="../tags/tag2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6.png"/><Relationship Id="rId2" Type="http://schemas.openxmlformats.org/officeDocument/2006/relationships/tags" Target="../tags/tag28.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7.png"/><Relationship Id="rId2" Type="http://schemas.openxmlformats.org/officeDocument/2006/relationships/tags" Target="../tags/tag29.xml"/><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8.png"/><Relationship Id="rId2" Type="http://schemas.openxmlformats.org/officeDocument/2006/relationships/tags" Target="../tags/tag30.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tags" Target="../tags/tag31.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0.png"/><Relationship Id="rId2" Type="http://schemas.openxmlformats.org/officeDocument/2006/relationships/tags" Target="../tags/tag32.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tags" Target="../tags/tag36.xml"/><Relationship Id="rId7" Type="http://schemas.openxmlformats.org/officeDocument/2006/relationships/image" Target="../media/image33.png"/><Relationship Id="rId6" Type="http://schemas.openxmlformats.org/officeDocument/2006/relationships/tags" Target="../tags/tag35.xml"/><Relationship Id="rId5" Type="http://schemas.openxmlformats.org/officeDocument/2006/relationships/image" Target="../media/image32.png"/><Relationship Id="rId4" Type="http://schemas.openxmlformats.org/officeDocument/2006/relationships/tags" Target="../tags/tag34.xml"/><Relationship Id="rId3" Type="http://schemas.openxmlformats.org/officeDocument/2006/relationships/image" Target="../media/image31.png"/><Relationship Id="rId2" Type="http://schemas.openxmlformats.org/officeDocument/2006/relationships/tags" Target="../tags/tag33.xml"/><Relationship Id="rId10" Type="http://schemas.openxmlformats.org/officeDocument/2006/relationships/slideLayout" Target="../slideLayouts/slideLayout7.xml"/><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png"/><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5.png"/><Relationship Id="rId2" Type="http://schemas.openxmlformats.org/officeDocument/2006/relationships/tags" Target="../tags/tag38.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png"/><Relationship Id="rId2" Type="http://schemas.openxmlformats.org/officeDocument/2006/relationships/tags" Target="../tags/tag39.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tags" Target="../tags/tag40.xml"/><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tags" Target="../tags/tag41.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tags" Target="../tags/tag43.xml"/><Relationship Id="rId3" Type="http://schemas.openxmlformats.org/officeDocument/2006/relationships/image" Target="../media/image41.png"/><Relationship Id="rId2" Type="http://schemas.openxmlformats.org/officeDocument/2006/relationships/tags" Target="../tags/tag42.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3.png"/><Relationship Id="rId2" Type="http://schemas.openxmlformats.org/officeDocument/2006/relationships/tags" Target="../tags/tag44.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45.png"/><Relationship Id="rId2" Type="http://schemas.openxmlformats.org/officeDocument/2006/relationships/tags" Target="../tags/tag45.xml"/><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6.png"/><Relationship Id="rId2" Type="http://schemas.openxmlformats.org/officeDocument/2006/relationships/tags" Target="../tags/tag46.xml"/><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7.png"/><Relationship Id="rId2" Type="http://schemas.openxmlformats.org/officeDocument/2006/relationships/tags" Target="../tags/tag47.xml"/><Relationship Id="rId1" Type="http://schemas.openxmlformats.org/officeDocument/2006/relationships/image" Target="../media/image2.png"/></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2.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1.png"/><Relationship Id="rId2" Type="http://schemas.openxmlformats.org/officeDocument/2006/relationships/tags" Target="../tags/tag48.xml"/><Relationship Id="rId1" Type="http://schemas.openxmlformats.org/officeDocument/2006/relationships/image" Target="../media/image2.png"/></Relationships>
</file>

<file path=ppt/slides/_rels/slide4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tags" Target="../tags/tag49.xml"/><Relationship Id="rId1" Type="http://schemas.openxmlformats.org/officeDocument/2006/relationships/image" Target="../media/image2.pn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5.png"/><Relationship Id="rId2" Type="http://schemas.openxmlformats.org/officeDocument/2006/relationships/tags" Target="../tags/tag50.xml"/><Relationship Id="rId1" Type="http://schemas.openxmlformats.org/officeDocument/2006/relationships/image" Target="../media/image2.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6.png"/><Relationship Id="rId2" Type="http://schemas.openxmlformats.org/officeDocument/2006/relationships/tags" Target="../tags/tag51.xml"/><Relationship Id="rId1" Type="http://schemas.openxmlformats.org/officeDocument/2006/relationships/image" Target="../media/image2.pn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7.png"/><Relationship Id="rId2" Type="http://schemas.openxmlformats.org/officeDocument/2006/relationships/tags" Target="../tags/tag52.xml"/><Relationship Id="rId1" Type="http://schemas.openxmlformats.org/officeDocument/2006/relationships/image" Target="../media/image2.png"/></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8.png"/><Relationship Id="rId2" Type="http://schemas.openxmlformats.org/officeDocument/2006/relationships/tags" Target="../tags/tag53.xml"/><Relationship Id="rId1" Type="http://schemas.openxmlformats.org/officeDocument/2006/relationships/image" Target="../media/image2.png"/></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9.png"/><Relationship Id="rId2" Type="http://schemas.openxmlformats.org/officeDocument/2006/relationships/tags" Target="../tags/tag54.xml"/><Relationship Id="rId1" Type="http://schemas.openxmlformats.org/officeDocument/2006/relationships/image" Target="../media/image2.png"/></Relationships>
</file>

<file path=ppt/slides/_rels/slide5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tags" Target="../tags/tag55.xml"/><Relationship Id="rId1" Type="http://schemas.openxmlformats.org/officeDocument/2006/relationships/image" Target="../media/image2.png"/></Relationships>
</file>

<file path=ppt/slides/_rels/slide5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3.png"/><Relationship Id="rId3" Type="http://schemas.openxmlformats.org/officeDocument/2006/relationships/image" Target="../media/image62.png"/><Relationship Id="rId2" Type="http://schemas.openxmlformats.org/officeDocument/2006/relationships/tags" Target="../tags/tag56.xml"/><Relationship Id="rId1" Type="http://schemas.openxmlformats.org/officeDocument/2006/relationships/image" Target="../media/image2.png"/></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4.png"/><Relationship Id="rId2" Type="http://schemas.openxmlformats.org/officeDocument/2006/relationships/tags" Target="../tags/tag57.xml"/><Relationship Id="rId1" Type="http://schemas.openxmlformats.org/officeDocument/2006/relationships/image" Target="../media/image2.png"/></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5.png"/><Relationship Id="rId2" Type="http://schemas.openxmlformats.org/officeDocument/2006/relationships/tags" Target="../tags/tag58.xml"/><Relationship Id="rId1" Type="http://schemas.openxmlformats.org/officeDocument/2006/relationships/image" Target="../media/image2.pn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6.png"/><Relationship Id="rId2" Type="http://schemas.openxmlformats.org/officeDocument/2006/relationships/tags" Target="../tags/tag59.xml"/><Relationship Id="rId1" Type="http://schemas.openxmlformats.org/officeDocument/2006/relationships/image" Target="../media/image2.png"/></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7.png"/><Relationship Id="rId2" Type="http://schemas.openxmlformats.org/officeDocument/2006/relationships/tags" Target="../tags/tag60.xml"/><Relationship Id="rId1" Type="http://schemas.openxmlformats.org/officeDocument/2006/relationships/image" Target="../media/image2.png"/></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8.png"/><Relationship Id="rId2" Type="http://schemas.openxmlformats.org/officeDocument/2006/relationships/tags" Target="../tags/tag61.xml"/><Relationship Id="rId1" Type="http://schemas.openxmlformats.org/officeDocument/2006/relationships/image" Target="../media/image2.png"/></Relationships>
</file>

<file path=ppt/slides/_rels/slide6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9.png"/><Relationship Id="rId2" Type="http://schemas.openxmlformats.org/officeDocument/2006/relationships/tags" Target="../tags/tag62.xml"/><Relationship Id="rId1" Type="http://schemas.openxmlformats.org/officeDocument/2006/relationships/image" Target="../media/image2.png"/></Relationships>
</file>

<file path=ppt/slides/_rels/slide6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0.png"/><Relationship Id="rId2" Type="http://schemas.openxmlformats.org/officeDocument/2006/relationships/tags" Target="../tags/tag63.xml"/><Relationship Id="rId1" Type="http://schemas.openxmlformats.org/officeDocument/2006/relationships/image" Target="../media/image2.png"/></Relationships>
</file>

<file path=ppt/slides/_rels/slide6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1.png"/><Relationship Id="rId2" Type="http://schemas.openxmlformats.org/officeDocument/2006/relationships/tags" Target="../tags/tag64.xml"/><Relationship Id="rId1" Type="http://schemas.openxmlformats.org/officeDocument/2006/relationships/image" Target="../media/image2.png"/></Relationships>
</file>

<file path=ppt/slides/_rels/slide6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2.png"/><Relationship Id="rId2" Type="http://schemas.openxmlformats.org/officeDocument/2006/relationships/tags" Target="../tags/tag65.xml"/><Relationship Id="rId1" Type="http://schemas.openxmlformats.org/officeDocument/2006/relationships/image" Target="../media/image2.png"/></Relationships>
</file>

<file path=ppt/slides/_rels/slide6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3.png"/><Relationship Id="rId2" Type="http://schemas.openxmlformats.org/officeDocument/2006/relationships/tags" Target="../tags/tag66.xml"/><Relationship Id="rId1" Type="http://schemas.openxmlformats.org/officeDocument/2006/relationships/image" Target="../media/image2.png"/></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4.png"/><Relationship Id="rId2" Type="http://schemas.openxmlformats.org/officeDocument/2006/relationships/tags" Target="../tags/tag67.xml"/><Relationship Id="rId1" Type="http://schemas.openxmlformats.org/officeDocument/2006/relationships/image" Target="../media/image2.png"/></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5.png"/><Relationship Id="rId2" Type="http://schemas.openxmlformats.org/officeDocument/2006/relationships/tags" Target="../tags/tag68.xml"/><Relationship Id="rId1" Type="http://schemas.openxmlformats.org/officeDocument/2006/relationships/image" Target="../media/image2.png"/></Relationships>
</file>

<file path=ppt/slides/_rels/slide6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tags" Target="../tags/tag69.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0.png"/><Relationship Id="rId1" Type="http://schemas.openxmlformats.org/officeDocument/2006/relationships/tags" Target="../tags/tag70.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1.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2.png"/><Relationship Id="rId1" Type="http://schemas.openxmlformats.org/officeDocument/2006/relationships/tags" Target="../tags/tag71.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3.png"/><Relationship Id="rId1" Type="http://schemas.openxmlformats.org/officeDocument/2006/relationships/tags" Target="../tags/tag72.xml"/></Relationships>
</file>

<file path=ppt/slides/_rels/slide7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6.png"/><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2.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7.png"/><Relationship Id="rId2" Type="http://schemas.openxmlformats.org/officeDocument/2006/relationships/tags" Target="../tags/tag73.xml"/><Relationship Id="rId1" Type="http://schemas.openxmlformats.org/officeDocument/2006/relationships/image" Target="../media/image2.png"/></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8.png"/><Relationship Id="rId2" Type="http://schemas.openxmlformats.org/officeDocument/2006/relationships/tags" Target="../tags/tag74.xml"/><Relationship Id="rId1" Type="http://schemas.openxmlformats.org/officeDocument/2006/relationships/image" Target="../media/image2.png"/></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9.png"/><Relationship Id="rId2" Type="http://schemas.openxmlformats.org/officeDocument/2006/relationships/tags" Target="../tags/tag75.xml"/><Relationship Id="rId1" Type="http://schemas.openxmlformats.org/officeDocument/2006/relationships/image" Target="../media/image2.png"/></Relationships>
</file>

<file path=ppt/slides/_rels/slide7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tags" Target="../tags/tag77.xml"/><Relationship Id="rId3" Type="http://schemas.openxmlformats.org/officeDocument/2006/relationships/image" Target="../media/image6.jpeg"/><Relationship Id="rId2" Type="http://schemas.openxmlformats.org/officeDocument/2006/relationships/tags" Target="../tags/tag76.xml"/><Relationship Id="rId1" Type="http://schemas.openxmlformats.org/officeDocument/2006/relationships/image" Target="../media/image2.png"/></Relationships>
</file>

<file path=ppt/slides/_rels/slide78.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9" Type="http://schemas.openxmlformats.org/officeDocument/2006/relationships/notesSlide" Target="../notesSlides/notesSlide5.xml"/><Relationship Id="rId38" Type="http://schemas.openxmlformats.org/officeDocument/2006/relationships/slideLayout" Target="../slideLayouts/slideLayout7.xml"/><Relationship Id="rId37" Type="http://schemas.openxmlformats.org/officeDocument/2006/relationships/tags" Target="../tags/tag111.xml"/><Relationship Id="rId36" Type="http://schemas.openxmlformats.org/officeDocument/2006/relationships/tags" Target="../tags/tag110.xml"/><Relationship Id="rId35" Type="http://schemas.openxmlformats.org/officeDocument/2006/relationships/tags" Target="../tags/tag109.xml"/><Relationship Id="rId34" Type="http://schemas.openxmlformats.org/officeDocument/2006/relationships/tags" Target="../tags/tag108.xml"/><Relationship Id="rId33" Type="http://schemas.openxmlformats.org/officeDocument/2006/relationships/tags" Target="../tags/tag107.xml"/><Relationship Id="rId32" Type="http://schemas.openxmlformats.org/officeDocument/2006/relationships/tags" Target="../tags/tag106.xml"/><Relationship Id="rId31" Type="http://schemas.openxmlformats.org/officeDocument/2006/relationships/tags" Target="../tags/tag105.xml"/><Relationship Id="rId30" Type="http://schemas.openxmlformats.org/officeDocument/2006/relationships/tags" Target="../tags/tag104.xml"/><Relationship Id="rId3" Type="http://schemas.openxmlformats.org/officeDocument/2006/relationships/tags" Target="../tags/tag79.xml"/><Relationship Id="rId29" Type="http://schemas.openxmlformats.org/officeDocument/2006/relationships/tags" Target="../tags/tag103.xml"/><Relationship Id="rId28" Type="http://schemas.openxmlformats.org/officeDocument/2006/relationships/tags" Target="../tags/tag102.xml"/><Relationship Id="rId27" Type="http://schemas.openxmlformats.org/officeDocument/2006/relationships/tags" Target="../tags/tag101.xml"/><Relationship Id="rId26" Type="http://schemas.openxmlformats.org/officeDocument/2006/relationships/tags" Target="../tags/tag100.xml"/><Relationship Id="rId25" Type="http://schemas.openxmlformats.org/officeDocument/2006/relationships/tags" Target="../tags/tag99.xml"/><Relationship Id="rId24" Type="http://schemas.openxmlformats.org/officeDocument/2006/relationships/image" Target="../media/image91.png"/><Relationship Id="rId23" Type="http://schemas.openxmlformats.org/officeDocument/2006/relationships/tags" Target="../tags/tag98.xml"/><Relationship Id="rId22" Type="http://schemas.openxmlformats.org/officeDocument/2006/relationships/tags" Target="../tags/tag97.xml"/><Relationship Id="rId21" Type="http://schemas.openxmlformats.org/officeDocument/2006/relationships/tags" Target="../tags/tag96.xml"/><Relationship Id="rId20" Type="http://schemas.openxmlformats.org/officeDocument/2006/relationships/tags" Target="../tags/tag95.xml"/><Relationship Id="rId2" Type="http://schemas.openxmlformats.org/officeDocument/2006/relationships/tags" Target="../tags/tag78.xml"/><Relationship Id="rId19" Type="http://schemas.openxmlformats.org/officeDocument/2006/relationships/tags" Target="../tags/tag94.xml"/><Relationship Id="rId18" Type="http://schemas.openxmlformats.org/officeDocument/2006/relationships/image" Target="../media/image90.png"/><Relationship Id="rId17" Type="http://schemas.openxmlformats.org/officeDocument/2006/relationships/tags" Target="../tags/tag93.xml"/><Relationship Id="rId16" Type="http://schemas.openxmlformats.org/officeDocument/2006/relationships/tags" Target="../tags/tag9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tags" Target="../tags/tag88.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image" Target="../media/image2.png"/></Relationships>
</file>

<file path=ppt/slides/_rels/slide7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image" Target="../media/image92.png"/><Relationship Id="rId2" Type="http://schemas.openxmlformats.org/officeDocument/2006/relationships/tags" Target="../tags/tag112.xml"/><Relationship Id="rId1" Type="http://schemas.openxmlformats.org/officeDocument/2006/relationships/image" Target="../media/image2.png"/></Relationships>
</file>

<file path=ppt/slides/_rels/slide8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16.xml"/><Relationship Id="rId2" Type="http://schemas.openxmlformats.org/officeDocument/2006/relationships/image" Target="../media/image93.png"/><Relationship Id="rId1" Type="http://schemas.openxmlformats.org/officeDocument/2006/relationships/tags" Target="../tags/tag115.xml"/></Relationships>
</file>

<file path=ppt/slides/_rels/slide8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18.xml"/><Relationship Id="rId2" Type="http://schemas.openxmlformats.org/officeDocument/2006/relationships/image" Target="../media/image94.png"/><Relationship Id="rId1" Type="http://schemas.openxmlformats.org/officeDocument/2006/relationships/tags" Target="../tags/tag117.xml"/></Relationships>
</file>

<file path=ppt/slides/_rels/slide8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5.png"/><Relationship Id="rId2" Type="http://schemas.openxmlformats.org/officeDocument/2006/relationships/tags" Target="../tags/tag120.xml"/><Relationship Id="rId1" Type="http://schemas.openxmlformats.org/officeDocument/2006/relationships/tags" Target="../tags/tag119.xml"/></Relationships>
</file>

<file path=ppt/slides/_rels/slide83.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png"/><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tags" Target="../tags/tag121.xml"/></Relationships>
</file>

<file path=ppt/slides/_rels/slide8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tags" Target="../tags/tag123.xml"/><Relationship Id="rId3" Type="http://schemas.openxmlformats.org/officeDocument/2006/relationships/image" Target="../media/image6.jpeg"/><Relationship Id="rId2" Type="http://schemas.openxmlformats.org/officeDocument/2006/relationships/tags" Target="../tags/tag122.xml"/><Relationship Id="rId1" Type="http://schemas.openxmlformats.org/officeDocument/2006/relationships/image" Target="../media/image2.png"/></Relationships>
</file>

<file path=ppt/slides/_rels/slide85.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image" Target="../media/image2.png"/></Relationships>
</file>

<file path=ppt/slides/_rels/slide86.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7.xml"/><Relationship Id="rId5" Type="http://schemas.openxmlformats.org/officeDocument/2006/relationships/tags" Target="../tags/tag125.xml"/><Relationship Id="rId4" Type="http://schemas.openxmlformats.org/officeDocument/2006/relationships/image" Target="../media/image103.png"/><Relationship Id="rId3" Type="http://schemas.openxmlformats.org/officeDocument/2006/relationships/image" Target="../media/image102.png"/><Relationship Id="rId2" Type="http://schemas.openxmlformats.org/officeDocument/2006/relationships/tags" Target="../tags/tag124.xml"/><Relationship Id="rId1" Type="http://schemas.openxmlformats.org/officeDocument/2006/relationships/image" Target="../media/image2.png"/></Relationships>
</file>

<file path=ppt/slides/_rels/slide87.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7.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image" Target="../media/image105.jpeg"/><Relationship Id="rId3" Type="http://schemas.openxmlformats.org/officeDocument/2006/relationships/image" Target="../media/image104.jpeg"/><Relationship Id="rId2" Type="http://schemas.openxmlformats.org/officeDocument/2006/relationships/image" Target="../media/image102.png"/><Relationship Id="rId1" Type="http://schemas.openxmlformats.org/officeDocument/2006/relationships/image" Target="../media/image2.png"/></Relationships>
</file>

<file path=ppt/slides/_rels/slide88.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image" Target="../media/image108.png"/><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image" Target="../media/image2.png"/></Relationships>
</file>

<file path=ppt/slides/_rels/slide89.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111.png"/><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2.png"/></Relationships>
</file>

<file path=ppt/slides/_rels/slide9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31.xml"/><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tags" Target="../tags/tag130.xml"/><Relationship Id="rId3" Type="http://schemas.openxmlformats.org/officeDocument/2006/relationships/image" Target="../media/image6.jpeg"/><Relationship Id="rId2" Type="http://schemas.openxmlformats.org/officeDocument/2006/relationships/tags" Target="../tags/tag129.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13" name="Cloud"/>
          <p:cNvPicPr>
            <a:picLocks noChangeAspect="1"/>
          </p:cNvPicPr>
          <p:nvPr>
            <p:custDataLst>
              <p:tags r:id="rId2"/>
            </p:custDataLst>
          </p:nvPr>
        </p:nvPicPr>
        <p:blipFill>
          <a:blip r:embed="rId3" cstate="print">
            <a:extLst>
              <a:ext uri="{BEBA8EAE-BF5A-486C-A8C5-ECC9F3942E4B}">
                <a14:imgProps xmlns:a14="http://schemas.microsoft.com/office/drawing/2010/main">
                  <a14:imgLayer r:embed="rId4">
                    <a14:imgEffect>
                      <a14:brightnessContrast bright="98000"/>
                    </a14:imgEffect>
                  </a14:imgLayer>
                </a14:imgProps>
              </a:ext>
              <a:ext uri="{28A0092B-C50C-407E-A947-70E740481C1C}">
                <a14:useLocalDpi xmlns:a14="http://schemas.microsoft.com/office/drawing/2010/main" val="0"/>
              </a:ext>
            </a:extLst>
          </a:blip>
          <a:stretch>
            <a:fillRect/>
          </a:stretch>
        </p:blipFill>
        <p:spPr>
          <a:xfrm>
            <a:off x="4077717" y="693698"/>
            <a:ext cx="3547617" cy="2007951"/>
          </a:xfrm>
          <a:prstGeom prst="rect">
            <a:avLst/>
          </a:prstGeom>
          <a:effectLst>
            <a:glow rad="63500">
              <a:srgbClr val="00B0F0">
                <a:alpha val="40000"/>
              </a:srgbClr>
            </a:glow>
          </a:effectLst>
        </p:spPr>
      </p:pic>
      <p:sp>
        <p:nvSpPr>
          <p:cNvPr id="3" name="文本框 2"/>
          <p:cNvSpPr txBox="1"/>
          <p:nvPr/>
        </p:nvSpPr>
        <p:spPr>
          <a:xfrm>
            <a:off x="3048000" y="3549650"/>
            <a:ext cx="6096000" cy="2030095"/>
          </a:xfrm>
          <a:prstGeom prst="rect">
            <a:avLst/>
          </a:prstGeom>
          <a:noFill/>
        </p:spPr>
        <p:txBody>
          <a:bodyPr wrap="square" rtlCol="0" anchor="t">
            <a:spAutoFit/>
          </a:bodyPr>
          <a:p>
            <a:pPr algn="ctr">
              <a:lnSpc>
                <a:spcPct val="150000"/>
              </a:lnSpc>
            </a:pP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齐齐哈尔医学院附属第一医院</a:t>
            </a:r>
            <a:endParaRPr lang="zh-CN" altLang="en-US" sz="2800" b="1">
              <a:solidFill>
                <a:schemeClr val="tx1"/>
              </a:solidFill>
              <a:latin typeface="黑体" panose="02010609060101010101" charset="-122"/>
              <a:ea typeface="黑体" panose="02010609060101010101" charset="-122"/>
              <a:cs typeface="黑体" panose="02010609060101010101" charset="-122"/>
              <a:sym typeface="+mn-ea"/>
            </a:endParaRPr>
          </a:p>
          <a:p>
            <a:pPr algn="ctr">
              <a:lnSpc>
                <a:spcPct val="150000"/>
              </a:lnSpc>
            </a:pP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数字图书馆使用培训</a:t>
            </a:r>
            <a:endParaRPr lang="zh-CN" altLang="en-US" sz="2800" noProof="1" dirty="0">
              <a:solidFill>
                <a:schemeClr val="tx1"/>
              </a:solidFill>
              <a:effectLst>
                <a:glow rad="63500">
                  <a:srgbClr val="00B0F0">
                    <a:alpha val="40000"/>
                  </a:srgbClr>
                </a:glow>
              </a:effectLst>
              <a:latin typeface="微软雅黑" panose="020B0503020204020204" charset="-122"/>
              <a:ea typeface="微软雅黑" panose="020B0503020204020204" charset="-122"/>
            </a:endParaRPr>
          </a:p>
          <a:p>
            <a:pPr algn="ctr">
              <a:lnSpc>
                <a:spcPct val="150000"/>
              </a:lnSpc>
            </a:pPr>
            <a:endParaRPr lang="zh-CN" altLang="en-US" sz="2800" noProof="1" dirty="0">
              <a:solidFill>
                <a:schemeClr val="tx1"/>
              </a:solidFill>
              <a:effectLst>
                <a:glow rad="63500">
                  <a:srgbClr val="00B0F0">
                    <a:alpha val="40000"/>
                  </a:srgbClr>
                </a:glow>
              </a:effectLst>
              <a:latin typeface="微软雅黑" panose="020B0503020204020204" charset="-122"/>
              <a:ea typeface="微软雅黑" panose="020B0503020204020204" charset="-122"/>
              <a:sym typeface="+mn-ea"/>
            </a:endParaRPr>
          </a:p>
        </p:txBody>
      </p:sp>
      <p:sp>
        <p:nvSpPr>
          <p:cNvPr id="7" name="TextBox 2"/>
          <p:cNvSpPr txBox="1"/>
          <p:nvPr>
            <p:custDataLst>
              <p:tags r:id="rId5"/>
            </p:custDataLst>
          </p:nvPr>
        </p:nvSpPr>
        <p:spPr>
          <a:xfrm>
            <a:off x="4006850" y="5978208"/>
            <a:ext cx="871538" cy="306705"/>
          </a:xfrm>
          <a:prstGeom prst="rect">
            <a:avLst/>
          </a:prstGeom>
          <a:solidFill>
            <a:srgbClr val="66009B"/>
          </a:solidFill>
          <a:ln w="9525">
            <a:noFill/>
          </a:ln>
        </p:spPr>
        <p:txBody>
          <a:bodyPr wrap="square" anchor="t">
            <a:spAutoFit/>
          </a:bodyPr>
          <a:p>
            <a:pPr algn="ctr"/>
            <a:r>
              <a:rPr lang="zh-CN" altLang="en-US" sz="1400" dirty="0">
                <a:solidFill>
                  <a:schemeClr val="bg1"/>
                </a:solidFill>
                <a:latin typeface="微软雅黑" panose="020B0503020204020204" charset="-122"/>
                <a:ea typeface="微软雅黑" panose="020B0503020204020204" charset="-122"/>
              </a:rPr>
              <a:t>互联网</a:t>
            </a:r>
            <a:r>
              <a:rPr lang="en-US" altLang="zh-CN" sz="1400" dirty="0">
                <a:solidFill>
                  <a:schemeClr val="bg1"/>
                </a:solidFill>
                <a:latin typeface="微软雅黑" panose="020B0503020204020204" charset="-122"/>
                <a:ea typeface="微软雅黑" panose="020B0503020204020204" charset="-122"/>
              </a:rPr>
              <a:t>+</a:t>
            </a:r>
            <a:endParaRPr lang="zh-CN" altLang="en-US" sz="1400" dirty="0">
              <a:solidFill>
                <a:schemeClr val="bg1"/>
              </a:solidFill>
              <a:latin typeface="微软雅黑" panose="020B0503020204020204" charset="-122"/>
              <a:ea typeface="微软雅黑" panose="020B0503020204020204" charset="-122"/>
            </a:endParaRPr>
          </a:p>
        </p:txBody>
      </p:sp>
      <p:sp>
        <p:nvSpPr>
          <p:cNvPr id="8" name="TextBox 2"/>
          <p:cNvSpPr txBox="1"/>
          <p:nvPr>
            <p:custDataLst>
              <p:tags r:id="rId6"/>
            </p:custDataLst>
          </p:nvPr>
        </p:nvSpPr>
        <p:spPr>
          <a:xfrm>
            <a:off x="4886325" y="5978208"/>
            <a:ext cx="731838" cy="306705"/>
          </a:xfrm>
          <a:prstGeom prst="rect">
            <a:avLst/>
          </a:prstGeom>
          <a:solidFill>
            <a:srgbClr val="1C9866"/>
          </a:solidFill>
          <a:ln w="9525">
            <a:noFill/>
          </a:ln>
        </p:spPr>
        <p:txBody>
          <a:bodyPr wrap="square" anchor="t">
            <a:spAutoFit/>
          </a:bodyPr>
          <a:p>
            <a:pPr algn="ctr"/>
            <a:r>
              <a:rPr lang="zh-CN" altLang="en-US" sz="1400" dirty="0">
                <a:solidFill>
                  <a:schemeClr val="bg1"/>
                </a:solidFill>
                <a:latin typeface="微软雅黑" panose="020B0503020204020204" charset="-122"/>
                <a:ea typeface="微软雅黑" panose="020B0503020204020204" charset="-122"/>
              </a:rPr>
              <a:t>大数据</a:t>
            </a:r>
            <a:endParaRPr lang="zh-CN" altLang="en-US" sz="1400" dirty="0">
              <a:solidFill>
                <a:schemeClr val="bg1"/>
              </a:solidFill>
              <a:latin typeface="微软雅黑" panose="020B0503020204020204" charset="-122"/>
              <a:ea typeface="微软雅黑" panose="020B0503020204020204" charset="-122"/>
            </a:endParaRPr>
          </a:p>
        </p:txBody>
      </p:sp>
      <p:sp>
        <p:nvSpPr>
          <p:cNvPr id="10" name="TextBox 2"/>
          <p:cNvSpPr txBox="1"/>
          <p:nvPr>
            <p:custDataLst>
              <p:tags r:id="rId7"/>
            </p:custDataLst>
          </p:nvPr>
        </p:nvSpPr>
        <p:spPr>
          <a:xfrm>
            <a:off x="5624513" y="5978208"/>
            <a:ext cx="920750" cy="306705"/>
          </a:xfrm>
          <a:prstGeom prst="rect">
            <a:avLst/>
          </a:prstGeom>
          <a:solidFill>
            <a:srgbClr val="D41247"/>
          </a:solidFill>
          <a:ln w="9525">
            <a:noFill/>
          </a:ln>
        </p:spPr>
        <p:txBody>
          <a:bodyPr wrap="square" anchor="t">
            <a:spAutoFit/>
          </a:bodyPr>
          <a:p>
            <a:pPr algn="ctr"/>
            <a:r>
              <a:rPr lang="zh-CN" altLang="en-US" sz="1400" dirty="0">
                <a:solidFill>
                  <a:schemeClr val="bg1"/>
                </a:solidFill>
                <a:latin typeface="微软雅黑" panose="020B0503020204020204" charset="-122"/>
                <a:ea typeface="微软雅黑" panose="020B0503020204020204" charset="-122"/>
              </a:rPr>
              <a:t>海量资源</a:t>
            </a:r>
            <a:endParaRPr lang="zh-CN" altLang="en-US" sz="1400" dirty="0">
              <a:solidFill>
                <a:schemeClr val="bg1"/>
              </a:solidFill>
              <a:latin typeface="微软雅黑" panose="020B0503020204020204" charset="-122"/>
              <a:ea typeface="微软雅黑" panose="020B0503020204020204" charset="-122"/>
            </a:endParaRPr>
          </a:p>
        </p:txBody>
      </p:sp>
      <p:sp>
        <p:nvSpPr>
          <p:cNvPr id="11" name="TextBox 2"/>
          <p:cNvSpPr txBox="1"/>
          <p:nvPr>
            <p:custDataLst>
              <p:tags r:id="rId8"/>
            </p:custDataLst>
          </p:nvPr>
        </p:nvSpPr>
        <p:spPr>
          <a:xfrm>
            <a:off x="6553200" y="5978208"/>
            <a:ext cx="1106488" cy="306705"/>
          </a:xfrm>
          <a:prstGeom prst="rect">
            <a:avLst/>
          </a:prstGeom>
          <a:solidFill>
            <a:srgbClr val="165A78"/>
          </a:solidFill>
          <a:ln w="9525">
            <a:noFill/>
          </a:ln>
        </p:spPr>
        <p:txBody>
          <a:bodyPr wrap="square" anchor="t">
            <a:spAutoFit/>
          </a:bodyPr>
          <a:p>
            <a:pPr algn="ctr"/>
            <a:r>
              <a:rPr lang="zh-CN" altLang="en-US" sz="1400" dirty="0">
                <a:solidFill>
                  <a:schemeClr val="bg1"/>
                </a:solidFill>
                <a:latin typeface="微软雅黑" panose="020B0503020204020204" charset="-122"/>
                <a:ea typeface="微软雅黑" panose="020B0503020204020204" charset="-122"/>
              </a:rPr>
              <a:t>多服务模式</a:t>
            </a:r>
            <a:endParaRPr lang="zh-CN" altLang="en-US" sz="1400" dirty="0">
              <a:solidFill>
                <a:schemeClr val="bg1"/>
              </a:solidFill>
              <a:latin typeface="微软雅黑" panose="020B0503020204020204" charset="-122"/>
              <a:ea typeface="微软雅黑" panose="020B0503020204020204" charset="-122"/>
            </a:endParaRPr>
          </a:p>
        </p:txBody>
      </p:sp>
      <p:sp>
        <p:nvSpPr>
          <p:cNvPr id="12" name="TextBox 2"/>
          <p:cNvSpPr txBox="1"/>
          <p:nvPr>
            <p:custDataLst>
              <p:tags r:id="rId9"/>
            </p:custDataLst>
          </p:nvPr>
        </p:nvSpPr>
        <p:spPr>
          <a:xfrm>
            <a:off x="7667625" y="5978208"/>
            <a:ext cx="927100" cy="306705"/>
          </a:xfrm>
          <a:prstGeom prst="rect">
            <a:avLst/>
          </a:prstGeom>
          <a:solidFill>
            <a:schemeClr val="accent6">
              <a:lumMod val="75000"/>
            </a:schemeClr>
          </a:solidFill>
        </p:spPr>
        <p:txBody>
          <a:bodyPr wrap="square" rtlCol="0">
            <a:spAutoFit/>
          </a:bodyPr>
          <a:p>
            <a:pPr algn="ctr"/>
            <a:r>
              <a:rPr lang="zh-CN" altLang="en-US" sz="1400" noProof="1" dirty="0">
                <a:solidFill>
                  <a:schemeClr val="bg1"/>
                </a:solidFill>
                <a:latin typeface="微软雅黑" panose="020B0503020204020204" charset="-122"/>
                <a:ea typeface="微软雅黑" panose="020B0503020204020204" charset="-122"/>
                <a:cs typeface="+mn-cs"/>
              </a:rPr>
              <a:t>书香医院</a:t>
            </a:r>
            <a:endParaRPr lang="zh-CN" altLang="en-US" sz="1400" noProof="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我院微信服务群：</a:t>
            </a:r>
            <a:endParaRPr lang="zh-CN" altLang="en-US"/>
          </a:p>
        </p:txBody>
      </p:sp>
      <p:pic>
        <p:nvPicPr>
          <p:cNvPr id="4" name="图片 3"/>
          <p:cNvPicPr>
            <a:picLocks noChangeAspect="1"/>
          </p:cNvPicPr>
          <p:nvPr/>
        </p:nvPicPr>
        <p:blipFill>
          <a:blip r:embed="rId2"/>
          <a:srcRect t="24395" b="15000"/>
          <a:stretch>
            <a:fillRect/>
          </a:stretch>
        </p:blipFill>
        <p:spPr>
          <a:xfrm>
            <a:off x="3881755" y="1522730"/>
            <a:ext cx="4428490" cy="42767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任意多边形 3"/>
          <p:cNvSpPr/>
          <p:nvPr>
            <p:custDataLst>
              <p:tags r:id="rId2"/>
            </p:custDataLst>
          </p:nvPr>
        </p:nvSpPr>
        <p:spPr>
          <a:xfrm>
            <a:off x="-12700" y="0"/>
            <a:ext cx="6859200" cy="6858000"/>
          </a:xfrm>
          <a:custGeom>
            <a:avLst/>
            <a:gdLst>
              <a:gd name="connsiteX0" fmla="*/ 3795 w 5220072"/>
              <a:gd name="connsiteY0" fmla="*/ 0 h 5143500"/>
              <a:gd name="connsiteX1" fmla="*/ 1457308 w 5220072"/>
              <a:gd name="connsiteY1" fmla="*/ 0 h 5143500"/>
              <a:gd name="connsiteX2" fmla="*/ 3423667 w 5220072"/>
              <a:gd name="connsiteY2" fmla="*/ 0 h 5143500"/>
              <a:gd name="connsiteX3" fmla="*/ 5220072 w 5220072"/>
              <a:gd name="connsiteY3" fmla="*/ 0 h 5143500"/>
              <a:gd name="connsiteX4" fmla="*/ 3762764 w 5220072"/>
              <a:gd name="connsiteY4" fmla="*/ 5143500 h 5143500"/>
              <a:gd name="connsiteX5" fmla="*/ 3423667 w 5220072"/>
              <a:gd name="connsiteY5" fmla="*/ 5143500 h 5143500"/>
              <a:gd name="connsiteX6" fmla="*/ 3795 w 5220072"/>
              <a:gd name="connsiteY6" fmla="*/ 5143500 h 5143500"/>
              <a:gd name="connsiteX7" fmla="*/ 0 w 5220072"/>
              <a:gd name="connsiteY7" fmla="*/ 5143500 h 5143500"/>
              <a:gd name="connsiteX8" fmla="*/ 3795 w 5220072"/>
              <a:gd name="connsiteY8" fmla="*/ 513010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0072" h="5143500">
                <a:moveTo>
                  <a:pt x="3795" y="0"/>
                </a:moveTo>
                <a:lnTo>
                  <a:pt x="1457308" y="0"/>
                </a:lnTo>
                <a:lnTo>
                  <a:pt x="3423667" y="0"/>
                </a:lnTo>
                <a:lnTo>
                  <a:pt x="5220072" y="0"/>
                </a:lnTo>
                <a:lnTo>
                  <a:pt x="3762764" y="5143500"/>
                </a:lnTo>
                <a:lnTo>
                  <a:pt x="3423667" y="5143500"/>
                </a:lnTo>
                <a:lnTo>
                  <a:pt x="3795" y="5143500"/>
                </a:lnTo>
                <a:lnTo>
                  <a:pt x="0" y="5143500"/>
                </a:lnTo>
                <a:lnTo>
                  <a:pt x="3795" y="513010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1" name="任意多边形 30"/>
          <p:cNvSpPr/>
          <p:nvPr/>
        </p:nvSpPr>
        <p:spPr>
          <a:xfrm>
            <a:off x="4844923" y="0"/>
            <a:ext cx="2105409" cy="6858000"/>
          </a:xfrm>
          <a:custGeom>
            <a:avLst/>
            <a:gdLst>
              <a:gd name="connsiteX0" fmla="*/ 1458718 w 1579057"/>
              <a:gd name="connsiteY0" fmla="*/ 0 h 5143500"/>
              <a:gd name="connsiteX1" fmla="*/ 1579057 w 1579057"/>
              <a:gd name="connsiteY1" fmla="*/ 0 h 5143500"/>
              <a:gd name="connsiteX2" fmla="*/ 142875 w 1579057"/>
              <a:gd name="connsiteY2" fmla="*/ 5143500 h 5143500"/>
              <a:gd name="connsiteX3" fmla="*/ 0 w 157905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1579057" h="5143500">
                <a:moveTo>
                  <a:pt x="1458718" y="0"/>
                </a:moveTo>
                <a:lnTo>
                  <a:pt x="1579057" y="0"/>
                </a:lnTo>
                <a:lnTo>
                  <a:pt x="142875" y="5143500"/>
                </a:lnTo>
                <a:lnTo>
                  <a:pt x="0" y="51435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5" name="图片 4"/>
          <p:cNvPicPr>
            <a:picLocks noChangeAspect="1"/>
          </p:cNvPicPr>
          <p:nvPr>
            <p:custDataLst>
              <p:tags r:id="rId4"/>
            </p:custDataLst>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681355" y="1323340"/>
            <a:ext cx="4357370" cy="5012055"/>
          </a:xfrm>
          <a:prstGeom prst="rect">
            <a:avLst/>
          </a:prstGeom>
        </p:spPr>
      </p:pic>
      <p:sp>
        <p:nvSpPr>
          <p:cNvPr id="6" name="TextBox 2"/>
          <p:cNvSpPr txBox="1"/>
          <p:nvPr/>
        </p:nvSpPr>
        <p:spPr>
          <a:xfrm>
            <a:off x="5748655" y="1323340"/>
            <a:ext cx="6443345" cy="6435725"/>
          </a:xfrm>
          <a:prstGeom prst="rect">
            <a:avLst/>
          </a:prstGeom>
          <a:noFill/>
        </p:spPr>
        <p:txBody>
          <a:bodyPr wrap="square" rtlCol="0">
            <a:noAutofit/>
          </a:bodyPr>
          <a:p>
            <a:pPr algn="ctr"/>
            <a:endParaRPr lang="zh-CN" altLang="zh-CN" sz="4000" dirty="0">
              <a:solidFill>
                <a:srgbClr val="0070C0"/>
              </a:solidFill>
              <a:latin typeface="微软雅黑" panose="020B0503020204020204" charset="-122"/>
              <a:ea typeface="微软雅黑" panose="020B0503020204020204" charset="-122"/>
            </a:endParaRPr>
          </a:p>
          <a:p>
            <a:pPr algn="ctr">
              <a:buClrTx/>
              <a:buSzTx/>
              <a:buFontTx/>
            </a:pPr>
            <a:r>
              <a:rPr lang="zh-CN" altLang="zh-CN" sz="3500" dirty="0">
                <a:solidFill>
                  <a:srgbClr val="00B0F0"/>
                </a:solidFill>
                <a:latin typeface="微软雅黑" panose="020B0503020204020204" charset="-122"/>
                <a:ea typeface="微软雅黑" panose="020B0503020204020204" charset="-122"/>
                <a:sym typeface="+mn-ea"/>
              </a:rPr>
              <a:t>一、数字图书馆账号注册</a:t>
            </a:r>
            <a:endParaRPr lang="zh-CN" altLang="zh-CN" sz="3500" dirty="0">
              <a:solidFill>
                <a:srgbClr val="00B0F0"/>
              </a:solidFill>
              <a:latin typeface="微软雅黑" panose="020B0503020204020204" charset="-122"/>
              <a:ea typeface="微软雅黑" panose="020B0503020204020204" charset="-122"/>
            </a:endParaRPr>
          </a:p>
          <a:p>
            <a:pPr algn="ctr">
              <a:buClrTx/>
              <a:buSzTx/>
              <a:buFontTx/>
            </a:pPr>
            <a:endParaRPr lang="zh-CN" altLang="zh-CN" sz="3500" dirty="0">
              <a:solidFill>
                <a:srgbClr val="00B0F0"/>
              </a:solidFill>
              <a:latin typeface="微软雅黑" panose="020B0503020204020204" charset="-122"/>
              <a:ea typeface="微软雅黑" panose="020B0503020204020204" charset="-122"/>
            </a:endParaRPr>
          </a:p>
          <a:p>
            <a:pPr algn="ctr">
              <a:buClrTx/>
              <a:buSzTx/>
              <a:buFontTx/>
            </a:pPr>
            <a:r>
              <a:rPr lang="zh-CN" altLang="zh-CN" sz="3500" dirty="0">
                <a:solidFill>
                  <a:srgbClr val="00B0F0"/>
                </a:solidFill>
                <a:latin typeface="微软雅黑" panose="020B0503020204020204" charset="-122"/>
                <a:ea typeface="微软雅黑" panose="020B0503020204020204" charset="-122"/>
              </a:rPr>
              <a:t>二、大医医学搜索使用介绍</a:t>
            </a:r>
            <a:endParaRPr lang="zh-CN" altLang="zh-CN" sz="3500" dirty="0">
              <a:solidFill>
                <a:srgbClr val="00B0F0"/>
              </a:solidFill>
              <a:latin typeface="微软雅黑" panose="020B0503020204020204" charset="-122"/>
              <a:ea typeface="微软雅黑" panose="020B0503020204020204" charset="-122"/>
            </a:endParaRPr>
          </a:p>
          <a:p>
            <a:pPr algn="ctr">
              <a:buClrTx/>
              <a:buSzTx/>
              <a:buFontTx/>
            </a:pPr>
            <a:endParaRPr lang="zh-CN" altLang="zh-CN" sz="3500" dirty="0">
              <a:solidFill>
                <a:srgbClr val="00B0F0"/>
              </a:solidFill>
              <a:latin typeface="微软雅黑" panose="020B0503020204020204" charset="-122"/>
              <a:ea typeface="微软雅黑" panose="020B0503020204020204" charset="-122"/>
            </a:endParaRPr>
          </a:p>
          <a:p>
            <a:pPr algn="ctr">
              <a:buClrTx/>
              <a:buSzTx/>
              <a:buFontTx/>
            </a:pPr>
            <a:r>
              <a:rPr lang="zh-CN" altLang="zh-CN" sz="3500" dirty="0">
                <a:solidFill>
                  <a:srgbClr val="00B0F0"/>
                </a:solidFill>
                <a:latin typeface="微软雅黑" panose="020B0503020204020204" charset="-122"/>
                <a:ea typeface="微软雅黑" panose="020B0503020204020204" charset="-122"/>
              </a:rPr>
              <a:t>三、大雅相似度检测系统介绍</a:t>
            </a:r>
            <a:endParaRPr lang="zh-CN" altLang="zh-CN" sz="3500" dirty="0">
              <a:solidFill>
                <a:srgbClr val="00B0F0"/>
              </a:solidFill>
              <a:latin typeface="微软雅黑" panose="020B0503020204020204" charset="-122"/>
              <a:ea typeface="微软雅黑" panose="020B0503020204020204" charset="-122"/>
            </a:endParaRPr>
          </a:p>
          <a:p>
            <a:pPr algn="ctr">
              <a:buClrTx/>
              <a:buSzTx/>
              <a:buFontTx/>
            </a:pPr>
            <a:endParaRPr lang="en-US" altLang="zh-CN" sz="3500" dirty="0">
              <a:solidFill>
                <a:srgbClr val="00B0F0"/>
              </a:solidFill>
              <a:latin typeface="微软雅黑" panose="020B0503020204020204" charset="-122"/>
              <a:ea typeface="微软雅黑" panose="020B0503020204020204" charset="-122"/>
            </a:endParaRPr>
          </a:p>
          <a:p>
            <a:pPr algn="ctr">
              <a:buClrTx/>
              <a:buSzTx/>
              <a:buFontTx/>
            </a:pPr>
            <a:r>
              <a:rPr lang="zh-CN" altLang="en-US" sz="3500" dirty="0">
                <a:solidFill>
                  <a:srgbClr val="00B0F0"/>
                </a:solidFill>
                <a:latin typeface="微软雅黑" panose="020B0503020204020204" charset="-122"/>
                <a:ea typeface="微软雅黑" panose="020B0503020204020204" charset="-122"/>
              </a:rPr>
              <a:t>四、移动端图书馆使用介绍</a:t>
            </a:r>
            <a:r>
              <a:rPr lang="en-US" altLang="zh-CN" sz="3500" dirty="0">
                <a:solidFill>
                  <a:srgbClr val="00B0F0"/>
                </a:solidFill>
                <a:latin typeface="微软雅黑" panose="020B0503020204020204" charset="-122"/>
                <a:ea typeface="微软雅黑" panose="020B0503020204020204" charset="-122"/>
              </a:rPr>
              <a:t> </a:t>
            </a:r>
            <a:endParaRPr lang="en-US" altLang="zh-CN" sz="3500" dirty="0">
              <a:solidFill>
                <a:srgbClr val="00B0F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937260" y="1055370"/>
            <a:ext cx="10515600" cy="1325563"/>
          </a:xfrm>
        </p:spPr>
        <p:txBody>
          <a:bodyPr/>
          <a:p>
            <a:r>
              <a:rPr lang="zh-CN" altLang="en-US"/>
              <a:t>我院图书馆账号注册信息收集二维码：</a:t>
            </a:r>
            <a:endParaRPr lang="zh-CN" altLang="en-US"/>
          </a:p>
        </p:txBody>
      </p:sp>
      <p:sp>
        <p:nvSpPr>
          <p:cNvPr id="6" name="文本框 5"/>
          <p:cNvSpPr txBox="1"/>
          <p:nvPr>
            <p:custDataLst>
              <p:tags r:id="rId2"/>
            </p:custDataLst>
          </p:nvPr>
        </p:nvSpPr>
        <p:spPr>
          <a:xfrm>
            <a:off x="405130" y="259080"/>
            <a:ext cx="4674235" cy="583565"/>
          </a:xfrm>
          <a:prstGeom prst="rect">
            <a:avLst/>
          </a:prstGeom>
          <a:noFill/>
        </p:spPr>
        <p:txBody>
          <a:bodyPr wrap="none" rtlCol="0">
            <a:spAutoFit/>
          </a:bodyPr>
          <a:p>
            <a:r>
              <a:rPr lang="zh-CN" altLang="en-US" sz="3200" b="1"/>
              <a:t>一、数字图书馆账号注册</a:t>
            </a:r>
            <a:endParaRPr lang="zh-CN" altLang="en-US" sz="3200" b="1"/>
          </a:p>
        </p:txBody>
      </p:sp>
      <p:pic>
        <p:nvPicPr>
          <p:cNvPr id="4" name="图片 3"/>
          <p:cNvPicPr>
            <a:picLocks noChangeAspect="1"/>
          </p:cNvPicPr>
          <p:nvPr/>
        </p:nvPicPr>
        <p:blipFill>
          <a:blip r:embed="rId3"/>
          <a:stretch>
            <a:fillRect/>
          </a:stretch>
        </p:blipFill>
        <p:spPr>
          <a:xfrm>
            <a:off x="3706495" y="2381250"/>
            <a:ext cx="3831590" cy="38500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p:cNvPicPr>
            <a:picLocks noChangeAspect="1"/>
          </p:cNvPicPr>
          <p:nvPr>
            <p:custDataLst>
              <p:tags r:id="rId2"/>
            </p:custDataLst>
          </p:nvPr>
        </p:nvPicPr>
        <p:blipFill>
          <a:blip r:embed="rId3"/>
          <a:stretch>
            <a:fillRect/>
          </a:stretch>
        </p:blipFill>
        <p:spPr>
          <a:xfrm>
            <a:off x="586740" y="2519045"/>
            <a:ext cx="11201400" cy="4095750"/>
          </a:xfrm>
          <a:prstGeom prst="rect">
            <a:avLst/>
          </a:prstGeom>
        </p:spPr>
      </p:pic>
      <p:sp>
        <p:nvSpPr>
          <p:cNvPr id="3" name="圆角矩形 2"/>
          <p:cNvSpPr/>
          <p:nvPr/>
        </p:nvSpPr>
        <p:spPr>
          <a:xfrm>
            <a:off x="586740" y="1076960"/>
            <a:ext cx="11201400" cy="1047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账号注册网址：</a:t>
            </a:r>
            <a:r>
              <a:rPr lang="en-US" altLang="zh-CN" sz="4000" b="1">
                <a:solidFill>
                  <a:schemeClr val="tx1"/>
                </a:solidFill>
              </a:rPr>
              <a:t>www.dayi100.com</a:t>
            </a:r>
            <a:endParaRPr lang="en-US" altLang="zh-CN" sz="4000" b="1">
              <a:solidFill>
                <a:schemeClr val="tx1"/>
              </a:solidFill>
            </a:endParaRPr>
          </a:p>
        </p:txBody>
      </p:sp>
      <p:sp>
        <p:nvSpPr>
          <p:cNvPr id="6" name="文本框 5"/>
          <p:cNvSpPr txBox="1"/>
          <p:nvPr/>
        </p:nvSpPr>
        <p:spPr>
          <a:xfrm>
            <a:off x="405130" y="259080"/>
            <a:ext cx="4674235" cy="583565"/>
          </a:xfrm>
          <a:prstGeom prst="rect">
            <a:avLst/>
          </a:prstGeom>
          <a:noFill/>
        </p:spPr>
        <p:txBody>
          <a:bodyPr wrap="none" rtlCol="0">
            <a:spAutoFit/>
          </a:bodyPr>
          <a:p>
            <a:r>
              <a:rPr lang="zh-CN" altLang="en-US" sz="3200" b="1"/>
              <a:t>一、数字图书馆账号注册</a:t>
            </a:r>
            <a:endParaRPr lang="zh-CN" altLang="en-US" sz="3200" b="1"/>
          </a:p>
        </p:txBody>
      </p:sp>
      <p:sp>
        <p:nvSpPr>
          <p:cNvPr id="9" name="圆角矩形标注 8"/>
          <p:cNvSpPr/>
          <p:nvPr/>
        </p:nvSpPr>
        <p:spPr>
          <a:xfrm>
            <a:off x="405130" y="5495925"/>
            <a:ext cx="2442845" cy="1266825"/>
          </a:xfrm>
          <a:prstGeom prst="wedgeRoundRectCallout">
            <a:avLst>
              <a:gd name="adj1" fmla="val 68222"/>
              <a:gd name="adj2" fmla="val -15882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200" b="1">
                <a:solidFill>
                  <a:schemeClr val="tx1"/>
                </a:solidFill>
              </a:rPr>
              <a:t>新注册账号：</a:t>
            </a:r>
            <a:endParaRPr lang="zh-CN" altLang="en-US" sz="2200" b="1">
              <a:solidFill>
                <a:schemeClr val="tx1"/>
              </a:solidFill>
            </a:endParaRPr>
          </a:p>
          <a:p>
            <a:pPr algn="ctr"/>
            <a:r>
              <a:rPr lang="zh-CN" altLang="en-US" sz="2200" b="1">
                <a:solidFill>
                  <a:schemeClr val="tx1"/>
                </a:solidFill>
              </a:rPr>
              <a:t>登录机构用户</a:t>
            </a:r>
            <a:endParaRPr lang="zh-CN" altLang="en-US" sz="2200" b="1">
              <a:solidFill>
                <a:schemeClr val="tx1"/>
              </a:solidFill>
            </a:endParaRPr>
          </a:p>
        </p:txBody>
      </p:sp>
      <p:sp>
        <p:nvSpPr>
          <p:cNvPr id="10" name="圆角矩形 9"/>
          <p:cNvSpPr/>
          <p:nvPr/>
        </p:nvSpPr>
        <p:spPr>
          <a:xfrm>
            <a:off x="2627630" y="2732405"/>
            <a:ext cx="1580515" cy="762000"/>
          </a:xfrm>
          <a:prstGeom prst="roundRect">
            <a:avLst/>
          </a:prstGeom>
          <a:noFill/>
          <a:ln w="38100">
            <a:solidFill>
              <a:srgbClr val="FF0000"/>
            </a:solidFill>
          </a:ln>
          <a:extLst>
            <a:ext uri="{909E8E84-426E-40DD-AFC4-6F175D3DCCD1}">
              <a14:hiddenFill xmlns:a14="http://schemas.microsoft.com/office/drawing/2010/main">
                <a:solidFill>
                  <a:schemeClr val="accent2"/>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1" name="圆角矩形标注 10"/>
          <p:cNvSpPr/>
          <p:nvPr/>
        </p:nvSpPr>
        <p:spPr>
          <a:xfrm>
            <a:off x="8686800" y="3378835"/>
            <a:ext cx="3504565" cy="3235960"/>
          </a:xfrm>
          <a:prstGeom prst="wedgeRoundRectCallout">
            <a:avLst>
              <a:gd name="adj1" fmla="val 10618"/>
              <a:gd name="adj2" fmla="val -144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200" b="1">
                <a:solidFill>
                  <a:schemeClr val="tx1"/>
                </a:solidFill>
              </a:rPr>
              <a:t>机构账号：</a:t>
            </a:r>
            <a:endParaRPr lang="zh-CN" altLang="en-US" sz="2200" b="1">
              <a:solidFill>
                <a:schemeClr val="tx1"/>
              </a:solidFill>
            </a:endParaRPr>
          </a:p>
          <a:p>
            <a:pPr algn="ctr"/>
            <a:endParaRPr lang="zh-CN" altLang="en-US" sz="2200" b="1">
              <a:solidFill>
                <a:schemeClr val="tx1"/>
              </a:solidFill>
            </a:endParaRPr>
          </a:p>
          <a:p>
            <a:pPr algn="ctr"/>
            <a:r>
              <a:rPr lang="en-US" altLang="zh-CN" sz="3000" b="1">
                <a:solidFill>
                  <a:srgbClr val="FFC000"/>
                </a:solidFill>
              </a:rPr>
              <a:t>qyfsyy</a:t>
            </a:r>
            <a:endParaRPr lang="en-US" altLang="zh-CN" sz="3000" b="1">
              <a:solidFill>
                <a:srgbClr val="FFC000"/>
              </a:solidFill>
            </a:endParaRPr>
          </a:p>
          <a:p>
            <a:pPr algn="ctr"/>
            <a:endParaRPr lang="en-US" altLang="zh-CN" sz="2200" b="1">
              <a:solidFill>
                <a:schemeClr val="tx1"/>
              </a:solidFill>
            </a:endParaRPr>
          </a:p>
          <a:p>
            <a:pPr algn="ctr"/>
            <a:r>
              <a:rPr lang="zh-CN" altLang="en-US" sz="2200" b="1">
                <a:solidFill>
                  <a:schemeClr val="tx1"/>
                </a:solidFill>
              </a:rPr>
              <a:t>密码：</a:t>
            </a:r>
            <a:endParaRPr lang="zh-CN" altLang="en-US" sz="2200" b="1">
              <a:solidFill>
                <a:schemeClr val="tx1"/>
              </a:solidFill>
            </a:endParaRPr>
          </a:p>
          <a:p>
            <a:pPr algn="ctr"/>
            <a:r>
              <a:rPr lang="en-US" altLang="zh-CN" sz="3000" b="1">
                <a:solidFill>
                  <a:srgbClr val="FFC000"/>
                </a:solidFill>
              </a:rPr>
              <a:t>Qyfy2023@</a:t>
            </a:r>
            <a:endParaRPr lang="en-US" altLang="zh-CN" sz="3000" b="1">
              <a:solidFill>
                <a:srgbClr val="FFC000"/>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9" grpId="0" bldLvl="0" animBg="1"/>
      <p:bldP spid="9" grpId="1" animBg="1"/>
      <p:bldP spid="10" grpId="0" bldLvl="0" animBg="1"/>
      <p:bldP spid="10" grpId="1" animBg="1"/>
      <p:bldP spid="11" grpId="0" bldLvl="0" animBg="1"/>
      <p:bldP spid="1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nvPicPr>
        <p:blipFill>
          <a:blip r:embed="rId2"/>
          <a:stretch>
            <a:fillRect/>
          </a:stretch>
        </p:blipFill>
        <p:spPr>
          <a:xfrm>
            <a:off x="2417445" y="965835"/>
            <a:ext cx="6873240" cy="3564255"/>
          </a:xfrm>
          <a:prstGeom prst="rect">
            <a:avLst/>
          </a:prstGeom>
        </p:spPr>
      </p:pic>
      <p:sp>
        <p:nvSpPr>
          <p:cNvPr id="5" name="圆角矩形标注 4"/>
          <p:cNvSpPr/>
          <p:nvPr/>
        </p:nvSpPr>
        <p:spPr>
          <a:xfrm>
            <a:off x="127635" y="4954905"/>
            <a:ext cx="2543810" cy="1702435"/>
          </a:xfrm>
          <a:prstGeom prst="wedgeRoundRectCallout">
            <a:avLst>
              <a:gd name="adj1" fmla="val 87269"/>
              <a:gd name="adj2" fmla="val -9185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300" b="1">
                <a:solidFill>
                  <a:schemeClr val="tx1"/>
                </a:solidFill>
              </a:rPr>
              <a:t>点击免费注册</a:t>
            </a:r>
            <a:endParaRPr lang="zh-CN" altLang="en-US" sz="2300" b="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p:cNvPicPr>
            <a:picLocks noChangeAspect="1"/>
          </p:cNvPicPr>
          <p:nvPr>
            <p:custDataLst>
              <p:tags r:id="rId2"/>
            </p:custDataLst>
          </p:nvPr>
        </p:nvPicPr>
        <p:blipFill>
          <a:blip r:embed="rId3"/>
          <a:stretch>
            <a:fillRect/>
          </a:stretch>
        </p:blipFill>
        <p:spPr>
          <a:xfrm>
            <a:off x="4095750" y="114935"/>
            <a:ext cx="7962900" cy="6190615"/>
          </a:xfrm>
          <a:prstGeom prst="rect">
            <a:avLst/>
          </a:prstGeom>
        </p:spPr>
      </p:pic>
      <p:sp>
        <p:nvSpPr>
          <p:cNvPr id="6" name="圆角矩形 5"/>
          <p:cNvSpPr/>
          <p:nvPr/>
        </p:nvSpPr>
        <p:spPr>
          <a:xfrm>
            <a:off x="395605" y="1428750"/>
            <a:ext cx="3137535" cy="4000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solidFill>
                  <a:schemeClr val="tx1"/>
                </a:solidFill>
                <a:sym typeface="+mn-ea"/>
              </a:rPr>
              <a:t>输入自己容易记住的用户名和密码，</a:t>
            </a:r>
            <a:r>
              <a:rPr lang="zh-CN" altLang="en-US" sz="2400" b="1">
                <a:solidFill>
                  <a:schemeClr val="tx1"/>
                </a:solidFill>
                <a:sym typeface="+mn-ea"/>
              </a:rPr>
              <a:t>信息如实填写，尤其注意</a:t>
            </a:r>
            <a:r>
              <a:rPr lang="zh-CN" altLang="en-US" sz="2400" b="1">
                <a:solidFill>
                  <a:schemeClr val="tx1"/>
                </a:solidFill>
                <a:highlight>
                  <a:srgbClr val="FF0000"/>
                </a:highlight>
                <a:sym typeface="+mn-ea"/>
              </a:rPr>
              <a:t>邮箱和真实姓名一定要填写正确</a:t>
            </a:r>
            <a:r>
              <a:rPr lang="zh-CN" altLang="en-US" sz="2400" b="1">
                <a:solidFill>
                  <a:schemeClr val="tx1"/>
                </a:solidFill>
                <a:sym typeface="+mn-ea"/>
              </a:rPr>
              <a:t>。以便图书馆管理员快速审核您的个人账号</a:t>
            </a:r>
            <a:endParaRPr lang="zh-CN" altLang="en-US" sz="2400" b="1">
              <a:solidFill>
                <a:schemeClr val="tx1"/>
              </a:solidFill>
              <a:sym typeface="+mn-ea"/>
            </a:endParaRPr>
          </a:p>
        </p:txBody>
      </p:sp>
      <p:sp>
        <p:nvSpPr>
          <p:cNvPr id="11" name="六角星 10"/>
          <p:cNvSpPr/>
          <p:nvPr/>
        </p:nvSpPr>
        <p:spPr>
          <a:xfrm>
            <a:off x="5121910" y="2437130"/>
            <a:ext cx="282575" cy="345440"/>
          </a:xfrm>
          <a:prstGeom prst="star6">
            <a:avLst>
              <a:gd name="adj" fmla="val 18421"/>
              <a:gd name="hf" fmla="val 11547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六角星 1"/>
          <p:cNvSpPr/>
          <p:nvPr/>
        </p:nvSpPr>
        <p:spPr>
          <a:xfrm>
            <a:off x="4778375" y="2098040"/>
            <a:ext cx="332740" cy="394970"/>
          </a:xfrm>
          <a:prstGeom prst="star6">
            <a:avLst>
              <a:gd name="adj" fmla="val 18421"/>
              <a:gd name="hf" fmla="val 11547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759460" y="2649220"/>
            <a:ext cx="11028045" cy="3762375"/>
          </a:xfrm>
          <a:prstGeom prst="rect">
            <a:avLst/>
          </a:prstGeom>
        </p:spPr>
      </p:pic>
      <p:sp>
        <p:nvSpPr>
          <p:cNvPr id="3" name="圆角矩形 2"/>
          <p:cNvSpPr/>
          <p:nvPr/>
        </p:nvSpPr>
        <p:spPr>
          <a:xfrm>
            <a:off x="586740" y="1076960"/>
            <a:ext cx="11201400" cy="1047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登录网址：</a:t>
            </a:r>
            <a:r>
              <a:rPr lang="en-US" altLang="zh-CN" sz="4000" b="1">
                <a:solidFill>
                  <a:schemeClr val="tx1"/>
                </a:solidFill>
              </a:rPr>
              <a:t>www.dayi100.com</a:t>
            </a:r>
            <a:endParaRPr lang="en-US" altLang="zh-CN" sz="4000" b="1">
              <a:solidFill>
                <a:schemeClr val="tx1"/>
              </a:solidFill>
            </a:endParaRPr>
          </a:p>
        </p:txBody>
      </p:sp>
      <p:sp>
        <p:nvSpPr>
          <p:cNvPr id="6" name="文本框 5"/>
          <p:cNvSpPr txBox="1"/>
          <p:nvPr/>
        </p:nvSpPr>
        <p:spPr>
          <a:xfrm>
            <a:off x="268605" y="259080"/>
            <a:ext cx="2632710" cy="583565"/>
          </a:xfrm>
          <a:prstGeom prst="rect">
            <a:avLst/>
          </a:prstGeom>
          <a:noFill/>
        </p:spPr>
        <p:txBody>
          <a:bodyPr wrap="none" rtlCol="0">
            <a:spAutoFit/>
          </a:bodyPr>
          <a:p>
            <a:r>
              <a:rPr lang="zh-CN" altLang="en-US" sz="3200" b="1"/>
              <a:t>大医搜索登录</a:t>
            </a:r>
            <a:endParaRPr lang="zh-CN" altLang="en-US" sz="3200" b="1"/>
          </a:p>
        </p:txBody>
      </p:sp>
      <p:sp>
        <p:nvSpPr>
          <p:cNvPr id="10" name="圆角矩形 9"/>
          <p:cNvSpPr/>
          <p:nvPr/>
        </p:nvSpPr>
        <p:spPr>
          <a:xfrm>
            <a:off x="4208145" y="2732405"/>
            <a:ext cx="1580515" cy="762000"/>
          </a:xfrm>
          <a:prstGeom prst="roundRect">
            <a:avLst/>
          </a:prstGeom>
          <a:noFill/>
          <a:ln w="38100">
            <a:solidFill>
              <a:srgbClr val="FF0000"/>
            </a:solidFill>
          </a:ln>
          <a:extLst>
            <a:ext uri="{909E8E84-426E-40DD-AFC4-6F175D3DCCD1}">
              <a14:hiddenFill xmlns:a14="http://schemas.microsoft.com/office/drawing/2010/main">
                <a:solidFill>
                  <a:schemeClr val="accent2"/>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5" name="圆角矩形标注 4"/>
          <p:cNvSpPr/>
          <p:nvPr>
            <p:custDataLst>
              <p:tags r:id="rId4"/>
            </p:custDataLst>
          </p:nvPr>
        </p:nvSpPr>
        <p:spPr>
          <a:xfrm>
            <a:off x="127635" y="4954905"/>
            <a:ext cx="2543810" cy="1702435"/>
          </a:xfrm>
          <a:prstGeom prst="wedgeRoundRectCallout">
            <a:avLst>
              <a:gd name="adj1" fmla="val 87269"/>
              <a:gd name="adj2" fmla="val -9185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300" b="1">
                <a:solidFill>
                  <a:schemeClr val="tx1"/>
                </a:solidFill>
              </a:rPr>
              <a:t>输入账号、密码</a:t>
            </a:r>
            <a:endParaRPr lang="zh-CN" altLang="en-US" sz="2300" b="1">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0" grpId="0" bldLvl="0" animBg="1"/>
      <p:bldP spid="10" grpId="1" animBg="1"/>
      <p:bldP spid="5" grpId="0" bldLvl="0" animBg="1"/>
      <p:bldP spid="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任意多边形 3"/>
          <p:cNvSpPr/>
          <p:nvPr>
            <p:custDataLst>
              <p:tags r:id="rId2"/>
            </p:custDataLst>
          </p:nvPr>
        </p:nvSpPr>
        <p:spPr>
          <a:xfrm>
            <a:off x="-12700" y="0"/>
            <a:ext cx="6859200" cy="6858000"/>
          </a:xfrm>
          <a:custGeom>
            <a:avLst/>
            <a:gdLst>
              <a:gd name="connsiteX0" fmla="*/ 3795 w 5220072"/>
              <a:gd name="connsiteY0" fmla="*/ 0 h 5143500"/>
              <a:gd name="connsiteX1" fmla="*/ 1457308 w 5220072"/>
              <a:gd name="connsiteY1" fmla="*/ 0 h 5143500"/>
              <a:gd name="connsiteX2" fmla="*/ 3423667 w 5220072"/>
              <a:gd name="connsiteY2" fmla="*/ 0 h 5143500"/>
              <a:gd name="connsiteX3" fmla="*/ 5220072 w 5220072"/>
              <a:gd name="connsiteY3" fmla="*/ 0 h 5143500"/>
              <a:gd name="connsiteX4" fmla="*/ 3762764 w 5220072"/>
              <a:gd name="connsiteY4" fmla="*/ 5143500 h 5143500"/>
              <a:gd name="connsiteX5" fmla="*/ 3423667 w 5220072"/>
              <a:gd name="connsiteY5" fmla="*/ 5143500 h 5143500"/>
              <a:gd name="connsiteX6" fmla="*/ 3795 w 5220072"/>
              <a:gd name="connsiteY6" fmla="*/ 5143500 h 5143500"/>
              <a:gd name="connsiteX7" fmla="*/ 0 w 5220072"/>
              <a:gd name="connsiteY7" fmla="*/ 5143500 h 5143500"/>
              <a:gd name="connsiteX8" fmla="*/ 3795 w 5220072"/>
              <a:gd name="connsiteY8" fmla="*/ 513010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0072" h="5143500">
                <a:moveTo>
                  <a:pt x="3795" y="0"/>
                </a:moveTo>
                <a:lnTo>
                  <a:pt x="1457308" y="0"/>
                </a:lnTo>
                <a:lnTo>
                  <a:pt x="3423667" y="0"/>
                </a:lnTo>
                <a:lnTo>
                  <a:pt x="5220072" y="0"/>
                </a:lnTo>
                <a:lnTo>
                  <a:pt x="3762764" y="5143500"/>
                </a:lnTo>
                <a:lnTo>
                  <a:pt x="3423667" y="5143500"/>
                </a:lnTo>
                <a:lnTo>
                  <a:pt x="3795" y="5143500"/>
                </a:lnTo>
                <a:lnTo>
                  <a:pt x="0" y="5143500"/>
                </a:lnTo>
                <a:lnTo>
                  <a:pt x="3795" y="513010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1" name="任意多边形 30"/>
          <p:cNvSpPr/>
          <p:nvPr/>
        </p:nvSpPr>
        <p:spPr>
          <a:xfrm>
            <a:off x="4844923" y="0"/>
            <a:ext cx="2105409" cy="6858000"/>
          </a:xfrm>
          <a:custGeom>
            <a:avLst/>
            <a:gdLst>
              <a:gd name="connsiteX0" fmla="*/ 1458718 w 1579057"/>
              <a:gd name="connsiteY0" fmla="*/ 0 h 5143500"/>
              <a:gd name="connsiteX1" fmla="*/ 1579057 w 1579057"/>
              <a:gd name="connsiteY1" fmla="*/ 0 h 5143500"/>
              <a:gd name="connsiteX2" fmla="*/ 142875 w 1579057"/>
              <a:gd name="connsiteY2" fmla="*/ 5143500 h 5143500"/>
              <a:gd name="connsiteX3" fmla="*/ 0 w 157905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1579057" h="5143500">
                <a:moveTo>
                  <a:pt x="1458718" y="0"/>
                </a:moveTo>
                <a:lnTo>
                  <a:pt x="1579057" y="0"/>
                </a:lnTo>
                <a:lnTo>
                  <a:pt x="142875" y="5143500"/>
                </a:lnTo>
                <a:lnTo>
                  <a:pt x="0" y="51435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5" name="图片 4"/>
          <p:cNvPicPr>
            <a:picLocks noChangeAspect="1"/>
          </p:cNvPicPr>
          <p:nvPr>
            <p:custDataLst>
              <p:tags r:id="rId4"/>
            </p:custDataLst>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681355" y="1323340"/>
            <a:ext cx="4357370" cy="5012055"/>
          </a:xfrm>
          <a:prstGeom prst="rect">
            <a:avLst/>
          </a:prstGeom>
        </p:spPr>
      </p:pic>
      <p:sp>
        <p:nvSpPr>
          <p:cNvPr id="6" name="TextBox 2"/>
          <p:cNvSpPr txBox="1"/>
          <p:nvPr/>
        </p:nvSpPr>
        <p:spPr>
          <a:xfrm>
            <a:off x="6339205" y="3065145"/>
            <a:ext cx="5262880" cy="706755"/>
          </a:xfrm>
          <a:prstGeom prst="rect">
            <a:avLst/>
          </a:prstGeom>
          <a:noFill/>
        </p:spPr>
        <p:txBody>
          <a:bodyPr wrap="none" rtlCol="0">
            <a:spAutoFit/>
          </a:bodyPr>
          <a:p>
            <a:pPr algn="ctr"/>
            <a:r>
              <a:rPr lang="zh-CN" altLang="zh-CN" sz="4000" dirty="0">
                <a:solidFill>
                  <a:srgbClr val="0070C0"/>
                </a:solidFill>
                <a:latin typeface="微软雅黑" panose="020B0503020204020204" charset="-122"/>
                <a:ea typeface="微软雅黑" panose="020B0503020204020204" charset="-122"/>
              </a:rPr>
              <a:t>二、大医医学搜索介绍</a:t>
            </a:r>
            <a:endParaRPr lang="zh-CN" altLang="zh-CN" sz="4000" dirty="0">
              <a:solidFill>
                <a:srgbClr val="0070C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17409" name="Rectangle 2"/>
          <p:cNvSpPr>
            <a:spLocks noGrp="1"/>
          </p:cNvSpPr>
          <p:nvPr>
            <p:ph type="body"/>
          </p:nvPr>
        </p:nvSpPr>
        <p:spPr>
          <a:xfrm>
            <a:off x="1496060" y="1929765"/>
            <a:ext cx="9457055" cy="4623435"/>
          </a:xfrm>
        </p:spPr>
        <p:txBody>
          <a:bodyPr wrap="square" lIns="91440" tIns="45720" rIns="91440" bIns="45720" anchor="t">
            <a:noAutofit/>
          </a:bodyPr>
          <a:p>
            <a:pPr marL="0" indent="558800" fontAlgn="auto">
              <a:lnSpc>
                <a:spcPct val="125000"/>
              </a:lnSpc>
              <a:spcBef>
                <a:spcPts val="0"/>
              </a:spcBef>
              <a:buNone/>
              <a:extLst>
                <a:ext uri="{35155182-B16C-46BC-9424-99874614C6A1}">
                  <wpsdc:indentchars xmlns:wpsdc="http://www.wps.cn/officeDocument/2017/drawingmlCustomData" val="200" checksum="1956455923"/>
                </a:ext>
              </a:extLst>
            </a:pPr>
            <a:r>
              <a:rPr lang="zh-CN" altLang="en-US" sz="2200" b="1" dirty="0"/>
              <a:t>大医医学搜索是一个完善的文献搜索及获取服务平台，通过多种检索体验及资源分类保障读者检索的准确性。同时，为保障读者获取更多的全文资源，大医采用了以文献传递为补充的全文服务方式，极大地扩充了读者可获取的资源数量。</a:t>
            </a:r>
            <a:endParaRPr lang="zh-CN" altLang="en-US" sz="2200" b="1" dirty="0"/>
          </a:p>
          <a:p>
            <a:pPr marL="0" indent="558800" fontAlgn="auto">
              <a:lnSpc>
                <a:spcPct val="125000"/>
              </a:lnSpc>
              <a:spcBef>
                <a:spcPts val="0"/>
              </a:spcBef>
              <a:buNone/>
              <a:extLst>
                <a:ext uri="{35155182-B16C-46BC-9424-99874614C6A1}">
                  <wpsdc:indentchars xmlns:wpsdc="http://www.wps.cn/officeDocument/2017/drawingmlCustomData" val="200" checksum="1956455923"/>
                </a:ext>
              </a:extLst>
            </a:pPr>
            <a:endParaRPr lang="zh-CN" altLang="en-US" sz="2200" b="1" dirty="0"/>
          </a:p>
          <a:p>
            <a:pPr marL="0" indent="558800" fontAlgn="auto">
              <a:lnSpc>
                <a:spcPct val="125000"/>
              </a:lnSpc>
              <a:spcBef>
                <a:spcPts val="0"/>
              </a:spcBef>
              <a:buNone/>
              <a:extLst>
                <a:ext uri="{35155182-B16C-46BC-9424-99874614C6A1}">
                  <wpsdc:indentchars xmlns:wpsdc="http://www.wps.cn/officeDocument/2017/drawingmlCustomData" val="200" checksum="1956455923"/>
                </a:ext>
              </a:extLst>
            </a:pPr>
            <a:r>
              <a:rPr lang="zh-CN" altLang="en-US" sz="2200" b="1" dirty="0"/>
              <a:t>收录了医学类图书、中外文期刊、报纸、音视频、知识、学位论文、会议论文、课程、考试辅导等1</a:t>
            </a:r>
            <a:r>
              <a:rPr lang="en-US" altLang="zh-CN" sz="2200" b="1" dirty="0"/>
              <a:t>6</a:t>
            </a:r>
            <a:r>
              <a:rPr lang="zh-CN" altLang="en-US" sz="2200" b="1" dirty="0"/>
              <a:t>种类型的数据库。</a:t>
            </a:r>
            <a:endParaRPr lang="zh-CN" altLang="en-US" sz="2200" b="1" dirty="0"/>
          </a:p>
          <a:p>
            <a:pPr marL="0" indent="558800" fontAlgn="auto">
              <a:lnSpc>
                <a:spcPct val="125000"/>
              </a:lnSpc>
              <a:spcBef>
                <a:spcPts val="0"/>
              </a:spcBef>
              <a:buNone/>
              <a:extLst>
                <a:ext uri="{35155182-B16C-46BC-9424-99874614C6A1}">
                  <wpsdc:indentchars xmlns:wpsdc="http://www.wps.cn/officeDocument/2017/drawingmlCustomData" val="200" checksum="1956455923"/>
                </a:ext>
              </a:extLst>
            </a:pPr>
            <a:endParaRPr lang="zh-CN" altLang="en-US" sz="2200" b="1" dirty="0"/>
          </a:p>
          <a:p>
            <a:pPr marL="0" indent="558800" fontAlgn="auto">
              <a:lnSpc>
                <a:spcPct val="125000"/>
              </a:lnSpc>
              <a:spcBef>
                <a:spcPts val="0"/>
              </a:spcBef>
              <a:buNone/>
              <a:extLst>
                <a:ext uri="{35155182-B16C-46BC-9424-99874614C6A1}">
                  <wpsdc:indentchars xmlns:wpsdc="http://www.wps.cn/officeDocument/2017/drawingmlCustomData" val="200" checksum="1956455923"/>
                </a:ext>
              </a:extLst>
            </a:pPr>
            <a:r>
              <a:rPr lang="zh-CN" altLang="en-US" sz="2200" b="1" dirty="0"/>
              <a:t>并有1.3万个医学专业类站点的分类导航链接，是弥补馆藏资源不足的最佳平台。</a:t>
            </a:r>
            <a:r>
              <a:rPr lang="zh-CN" altLang="en-US" sz="2200" dirty="0"/>
              <a:t> </a:t>
            </a:r>
            <a:endParaRPr lang="zh-CN" altLang="en-US" sz="2200" dirty="0"/>
          </a:p>
          <a:p>
            <a:pPr marL="0" indent="12700" eaLnBrk="1" hangingPunct="1">
              <a:lnSpc>
                <a:spcPct val="125000"/>
              </a:lnSpc>
              <a:spcBef>
                <a:spcPct val="30000"/>
              </a:spcBef>
              <a:buNone/>
            </a:pPr>
            <a:endParaRPr lang="zh-CN" altLang="en-US" sz="2200" dirty="0"/>
          </a:p>
        </p:txBody>
      </p:sp>
      <p:sp>
        <p:nvSpPr>
          <p:cNvPr id="24579" name="Rectangle 3"/>
          <p:cNvSpPr>
            <a:spLocks noGrp="1"/>
          </p:cNvSpPr>
          <p:nvPr>
            <p:ph type="title" idx="4294967295"/>
          </p:nvPr>
        </p:nvSpPr>
        <p:spPr>
          <a:xfrm>
            <a:off x="1981200" y="620713"/>
            <a:ext cx="8278813" cy="969963"/>
          </a:xfrm>
          <a:ln>
            <a:miter/>
          </a:ln>
        </p:spPr>
        <p:txBody>
          <a:bodyPr vert="horz" wrap="square" lIns="91440" tIns="45720" rIns="91440" bIns="45720" numCol="1" anchor="ctr" anchorCtr="0" compatLnSpc="1">
            <a:normAutofit fontScale="90000"/>
          </a:bodyP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1">
                <a:ln>
                  <a:noFill/>
                </a:ln>
                <a:solidFill>
                  <a:srgbClr val="FF0000"/>
                </a:solidFill>
                <a:effectLst>
                  <a:outerShdw blurRad="38100" dist="38100" dir="2700000">
                    <a:srgbClr val="000000"/>
                  </a:outerShdw>
                </a:effectLst>
                <a:uLnTx/>
                <a:uFillTx/>
                <a:latin typeface="+mj-lt"/>
                <a:ea typeface="+mj-ea"/>
                <a:cs typeface="+mj-cs"/>
              </a:rPr>
              <a:t>一、</a:t>
            </a:r>
            <a:r>
              <a:rPr kumimoji="0" lang="zh-CN" altLang="en-US" sz="3600" b="1" i="0" u="none" strike="noStrike" kern="1200" cap="none" spc="0" normalizeH="0" baseline="0" noProof="1">
                <a:ln>
                  <a:noFill/>
                </a:ln>
                <a:solidFill>
                  <a:srgbClr val="FF0000"/>
                </a:solidFill>
                <a:effectLst>
                  <a:outerShdw blurRad="38100" dist="38100" dir="2700000">
                    <a:srgbClr val="000000"/>
                  </a:outerShdw>
                </a:effectLst>
                <a:uLnTx/>
                <a:uFillTx/>
                <a:latin typeface="+mj-lt"/>
                <a:ea typeface="+mj-ea"/>
                <a:cs typeface="+mj-cs"/>
              </a:rPr>
              <a:t>平台资源——大医医学搜索的资源内容</a:t>
            </a:r>
            <a:endParaRPr kumimoji="0" lang="zh-CN" altLang="en-US" sz="3600" b="1" i="0" u="none" strike="noStrike" kern="1200" cap="none" spc="0" normalizeH="0" baseline="0" noProof="1">
              <a:ln>
                <a:noFill/>
              </a:ln>
              <a:solidFill>
                <a:srgbClr val="FF0000"/>
              </a:solidFill>
              <a:effectLst>
                <a:outerShdw blurRad="38100" dist="38100" dir="2700000">
                  <a:srgbClr val="000000"/>
                </a:outerShdw>
              </a:effectLst>
              <a:uLnTx/>
              <a:uFillTx/>
              <a:latin typeface="+mj-lt"/>
              <a:ea typeface="+mj-ea"/>
              <a:cs typeface="+mj-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740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aphicFrame>
        <p:nvGraphicFramePr>
          <p:cNvPr id="25602" name="表格 25601"/>
          <p:cNvGraphicFramePr/>
          <p:nvPr>
            <p:custDataLst>
              <p:tags r:id="rId2"/>
            </p:custDataLst>
          </p:nvPr>
        </p:nvGraphicFramePr>
        <p:xfrm>
          <a:off x="1828800" y="1676400"/>
          <a:ext cx="8610600" cy="4800600"/>
        </p:xfrm>
        <a:graphic>
          <a:graphicData uri="http://schemas.openxmlformats.org/drawingml/2006/table">
            <a:tbl>
              <a:tblPr/>
              <a:tblGrid>
                <a:gridCol w="2740025"/>
                <a:gridCol w="3346450"/>
                <a:gridCol w="2524125"/>
              </a:tblGrid>
              <a:tr h="609600">
                <a:tc>
                  <a:txBody>
                    <a:bodyPr/>
                    <a:p>
                      <a:pPr marL="0" lvl="0" indent="0" algn="ctr" eaLnBrk="1" hangingPunct="1">
                        <a:buNone/>
                      </a:pPr>
                      <a:r>
                        <a:rPr lang="zh-CN" altLang="en-US" sz="2200" b="1">
                          <a:latin typeface="仿宋_GB2312" pitchFamily="49" charset="-122"/>
                          <a:ea typeface="仿宋_GB2312" pitchFamily="49" charset="-122"/>
                        </a:rPr>
                        <a:t>文献名称</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eaLnBrk="1" hangingPunct="1">
                        <a:buNone/>
                      </a:pPr>
                      <a:r>
                        <a:rPr lang="zh-CN" altLang="en-US" sz="2200" b="1">
                          <a:latin typeface="仿宋_GB2312" pitchFamily="49" charset="-122"/>
                          <a:ea typeface="仿宋_GB2312" pitchFamily="49" charset="-122"/>
                        </a:rPr>
                        <a:t>元数据数量  单位</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eaLnBrk="1" hangingPunct="1">
                        <a:buNone/>
                      </a:pPr>
                      <a:r>
                        <a:rPr lang="zh-CN" altLang="en-US" sz="2200" b="1">
                          <a:latin typeface="仿宋_GB2312" pitchFamily="49" charset="-122"/>
                          <a:ea typeface="仿宋_GB2312" pitchFamily="49" charset="-122"/>
                        </a:rPr>
                        <a:t>全文数量  单位</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57200">
                <a:tc>
                  <a:txBody>
                    <a:bodyPr/>
                    <a:p>
                      <a:pPr marL="0" lvl="0" indent="0" eaLnBrk="1" hangingPunct="1">
                        <a:buNone/>
                      </a:pPr>
                      <a:r>
                        <a:rPr lang="zh-CN" altLang="en-US" sz="2200" b="1">
                          <a:solidFill>
                            <a:srgbClr val="FF0000"/>
                          </a:solidFill>
                          <a:latin typeface="仿宋_GB2312" pitchFamily="49" charset="-122"/>
                          <a:ea typeface="仿宋_GB2312" pitchFamily="49" charset="-122"/>
                        </a:rPr>
                        <a:t>中文图书</a:t>
                      </a:r>
                      <a:endParaRPr lang="zh-CN" altLang="en-US" sz="2200" b="1">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solidFill>
                            <a:srgbClr val="FF0000"/>
                          </a:solidFill>
                          <a:latin typeface="仿宋_GB2312" pitchFamily="49" charset="-122"/>
                          <a:ea typeface="仿宋_GB2312" pitchFamily="49" charset="-122"/>
                        </a:rPr>
                        <a:t>470 </a:t>
                      </a:r>
                      <a:r>
                        <a:rPr lang="zh-CN" altLang="en-US" sz="2200" b="1" dirty="0">
                          <a:solidFill>
                            <a:srgbClr val="FF0000"/>
                          </a:solidFill>
                          <a:latin typeface="仿宋_GB2312" pitchFamily="49" charset="-122"/>
                          <a:ea typeface="仿宋_GB2312" pitchFamily="49" charset="-122"/>
                        </a:rPr>
                        <a:t>万种</a:t>
                      </a:r>
                      <a:endParaRPr lang="zh-CN" altLang="en-US" sz="2200" b="1" dirty="0">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solidFill>
                            <a:srgbClr val="FF0000"/>
                          </a:solidFill>
                          <a:latin typeface="仿宋_GB2312" pitchFamily="49" charset="-122"/>
                          <a:ea typeface="仿宋_GB2312" pitchFamily="49" charset="-122"/>
                        </a:rPr>
                        <a:t>240 </a:t>
                      </a:r>
                      <a:r>
                        <a:rPr lang="zh-CN" altLang="en-US" sz="2200" b="1" dirty="0">
                          <a:solidFill>
                            <a:srgbClr val="FF0000"/>
                          </a:solidFill>
                          <a:latin typeface="仿宋_GB2312" pitchFamily="49" charset="-122"/>
                          <a:ea typeface="仿宋_GB2312" pitchFamily="49" charset="-122"/>
                        </a:rPr>
                        <a:t>万种</a:t>
                      </a:r>
                      <a:endParaRPr lang="zh-CN" altLang="en-US" sz="2200" b="1" dirty="0">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solidFill>
                            <a:srgbClr val="FF0000"/>
                          </a:solidFill>
                          <a:latin typeface="仿宋_GB2312" pitchFamily="49" charset="-122"/>
                          <a:ea typeface="仿宋_GB2312" pitchFamily="49" charset="-122"/>
                        </a:rPr>
                        <a:t>外文图书</a:t>
                      </a:r>
                      <a:endParaRPr lang="zh-CN" altLang="en-US" sz="2200" b="1">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solidFill>
                            <a:srgbClr val="FF0000"/>
                          </a:solidFill>
                          <a:latin typeface="仿宋_GB2312" pitchFamily="49" charset="-122"/>
                          <a:ea typeface="仿宋_GB2312" pitchFamily="49" charset="-122"/>
                        </a:rPr>
                        <a:t>260 </a:t>
                      </a:r>
                      <a:r>
                        <a:rPr lang="zh-CN" altLang="en-US" sz="2200" b="1" dirty="0">
                          <a:solidFill>
                            <a:srgbClr val="FF0000"/>
                          </a:solidFill>
                          <a:latin typeface="仿宋_GB2312" pitchFamily="49" charset="-122"/>
                          <a:ea typeface="仿宋_GB2312" pitchFamily="49" charset="-122"/>
                        </a:rPr>
                        <a:t>万种</a:t>
                      </a:r>
                      <a:endParaRPr lang="zh-CN" altLang="en-US" sz="2200" b="1" dirty="0">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solidFill>
                            <a:srgbClr val="FF0000"/>
                          </a:solidFill>
                          <a:latin typeface="仿宋_GB2312" pitchFamily="49" charset="-122"/>
                          <a:ea typeface="仿宋_GB2312" pitchFamily="49" charset="-122"/>
                        </a:rPr>
                        <a:t>14  </a:t>
                      </a:r>
                      <a:r>
                        <a:rPr lang="zh-CN" altLang="en-US" sz="2200" b="1" dirty="0">
                          <a:solidFill>
                            <a:srgbClr val="FF0000"/>
                          </a:solidFill>
                          <a:latin typeface="仿宋_GB2312" pitchFamily="49" charset="-122"/>
                          <a:ea typeface="仿宋_GB2312" pitchFamily="49" charset="-122"/>
                        </a:rPr>
                        <a:t>万种</a:t>
                      </a:r>
                      <a:endParaRPr lang="zh-CN" altLang="en-US" sz="2200" b="1" dirty="0">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中文报纸</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7800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5000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音视频</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320 </a:t>
                      </a:r>
                      <a:r>
                        <a:rPr lang="zh-CN" altLang="en-US" sz="2200" b="1" dirty="0">
                          <a:latin typeface="仿宋_GB2312" pitchFamily="49" charset="-122"/>
                          <a:ea typeface="仿宋_GB2312" pitchFamily="49" charset="-122"/>
                        </a:rPr>
                        <a:t>万种  </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3 </a:t>
                      </a:r>
                      <a:r>
                        <a:rPr lang="zh-CN" altLang="en-US" sz="2200" b="1" dirty="0">
                          <a:latin typeface="仿宋_GB2312" pitchFamily="49" charset="-122"/>
                          <a:ea typeface="仿宋_GB2312" pitchFamily="49" charset="-122"/>
                        </a:rPr>
                        <a:t>万集</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知识</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17 </a:t>
                      </a:r>
                      <a:r>
                        <a:rPr lang="zh-CN" altLang="en-US" sz="2200" b="1" dirty="0">
                          <a:latin typeface="仿宋_GB2312" pitchFamily="49" charset="-122"/>
                          <a:ea typeface="仿宋_GB2312" pitchFamily="49" charset="-122"/>
                        </a:rPr>
                        <a:t>亿页</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sym typeface="+mn-ea"/>
                        </a:rPr>
                        <a:t>17 </a:t>
                      </a:r>
                      <a:r>
                        <a:rPr lang="zh-CN" altLang="en-US" sz="2200" b="1" dirty="0">
                          <a:latin typeface="仿宋_GB2312" pitchFamily="49" charset="-122"/>
                          <a:ea typeface="仿宋_GB2312" pitchFamily="49" charset="-122"/>
                          <a:sym typeface="+mn-ea"/>
                        </a:rPr>
                        <a:t>亿页</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专利</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140 </a:t>
                      </a:r>
                      <a:r>
                        <a:rPr lang="zh-CN" altLang="en-US" sz="2200" b="1" dirty="0">
                          <a:latin typeface="仿宋_GB2312" pitchFamily="49" charset="-122"/>
                          <a:ea typeface="仿宋_GB2312" pitchFamily="49" charset="-122"/>
                        </a:rPr>
                        <a:t>万条</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140 </a:t>
                      </a:r>
                      <a:r>
                        <a:rPr lang="zh-CN" altLang="en-US" sz="2200" b="1" dirty="0">
                          <a:latin typeface="仿宋_GB2312" pitchFamily="49" charset="-122"/>
                          <a:ea typeface="仿宋_GB2312" pitchFamily="49" charset="-122"/>
                        </a:rPr>
                        <a:t>万条</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词典</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1100 </a:t>
                      </a:r>
                      <a:r>
                        <a:rPr lang="zh-CN" altLang="en-US" sz="2200" b="1" dirty="0">
                          <a:latin typeface="仿宋_GB2312" pitchFamily="49" charset="-122"/>
                          <a:ea typeface="仿宋_GB2312" pitchFamily="49" charset="-122"/>
                        </a:rPr>
                        <a:t>万条</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1100 </a:t>
                      </a:r>
                      <a:r>
                        <a:rPr lang="zh-CN" altLang="en-US" sz="2200" b="1" dirty="0">
                          <a:latin typeface="仿宋_GB2312" pitchFamily="49" charset="-122"/>
                          <a:ea typeface="仿宋_GB2312" pitchFamily="49" charset="-122"/>
                        </a:rPr>
                        <a:t>万条</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文档</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4300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dirty="0">
                          <a:latin typeface="仿宋_GB2312" pitchFamily="49" charset="-122"/>
                          <a:ea typeface="仿宋_GB2312" pitchFamily="49" charset="-122"/>
                        </a:rPr>
                        <a:t>4300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25644" name="Rectangle 44"/>
          <p:cNvSpPr>
            <a:spLocks noRot="1"/>
          </p:cNvSpPr>
          <p:nvPr/>
        </p:nvSpPr>
        <p:spPr>
          <a:xfrm>
            <a:off x="1828800" y="304800"/>
            <a:ext cx="7854950" cy="1143000"/>
          </a:xfrm>
          <a:prstGeom prst="rect">
            <a:avLst/>
          </a:prstGeom>
          <a:noFill/>
          <a:ln w="9525">
            <a:noFill/>
            <a:miter/>
          </a:ln>
        </p:spPr>
        <p:txBody>
          <a:bodyPr anchor="ctr"/>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3200" b="1" i="0" u="none" strike="noStrike" kern="1200" cap="none" spc="0" normalizeH="0" baseline="0" noProof="1">
                <a:ln>
                  <a:noFill/>
                </a:ln>
                <a:solidFill>
                  <a:srgbClr val="FF0000"/>
                </a:solidFill>
                <a:effectLst>
                  <a:outerShdw blurRad="38100" dist="38100" dir="2700000">
                    <a:srgbClr val="000000"/>
                  </a:outerShdw>
                </a:effectLst>
                <a:uLnTx/>
                <a:uFillTx/>
                <a:latin typeface="Arial Unicode MS" panose="020B0604020202020204" charset="-122"/>
                <a:ea typeface="Arial Unicode MS" panose="020B0604020202020204" charset="-122"/>
                <a:cs typeface="+mn-ea"/>
              </a:rPr>
              <a:t>大医医学搜索资源列表</a:t>
            </a:r>
            <a:r>
              <a:rPr kumimoji="0" lang="en-US" altLang="x-none" sz="3200" b="1" i="0" u="none" strike="noStrike" kern="1200" cap="none" spc="0" normalizeH="0" baseline="0" noProof="1">
                <a:ln>
                  <a:noFill/>
                </a:ln>
                <a:solidFill>
                  <a:srgbClr val="FF0000"/>
                </a:solidFill>
                <a:effectLst>
                  <a:outerShdw blurRad="38100" dist="38100" dir="2700000">
                    <a:srgbClr val="000000"/>
                  </a:outerShdw>
                </a:effectLst>
                <a:uLnTx/>
                <a:uFillTx/>
                <a:latin typeface="Arial Unicode MS" panose="020B0604020202020204" charset="-122"/>
                <a:ea typeface="Arial Unicode MS" panose="020B0604020202020204" charset="-122"/>
                <a:cs typeface="+mn-ea"/>
              </a:rPr>
              <a:t>1</a:t>
            </a:r>
            <a:endParaRPr kumimoji="0" lang="en-US" altLang="x-none" sz="3200" b="1" i="0" u="none" strike="noStrike" kern="1200" cap="none" spc="0" normalizeH="0" baseline="0" noProof="1">
              <a:ln>
                <a:noFill/>
              </a:ln>
              <a:solidFill>
                <a:srgbClr val="FF0000"/>
              </a:solidFill>
              <a:effectLst>
                <a:outerShdw blurRad="38100" dist="38100" dir="2700000">
                  <a:srgbClr val="000000"/>
                </a:outerShdw>
              </a:effectLst>
              <a:uLnTx/>
              <a:uFillTx/>
              <a:latin typeface="Arial Unicode MS" panose="020B0604020202020204" charset="-122"/>
              <a:ea typeface="Arial Unicode MS" panose="020B0604020202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aphicFrame>
        <p:nvGraphicFramePr>
          <p:cNvPr id="26626" name="表格 26625"/>
          <p:cNvGraphicFramePr/>
          <p:nvPr>
            <p:custDataLst>
              <p:tags r:id="rId2"/>
            </p:custDataLst>
          </p:nvPr>
        </p:nvGraphicFramePr>
        <p:xfrm>
          <a:off x="1828800" y="1676400"/>
          <a:ext cx="8610600" cy="4800600"/>
        </p:xfrm>
        <a:graphic>
          <a:graphicData uri="http://schemas.openxmlformats.org/drawingml/2006/table">
            <a:tbl>
              <a:tblPr/>
              <a:tblGrid>
                <a:gridCol w="2740025"/>
                <a:gridCol w="3346450"/>
                <a:gridCol w="2524125"/>
              </a:tblGrid>
              <a:tr h="609600">
                <a:tc>
                  <a:txBody>
                    <a:bodyPr/>
                    <a:p>
                      <a:pPr marL="0" lvl="0" indent="0" algn="ctr" eaLnBrk="1" hangingPunct="1">
                        <a:buNone/>
                      </a:pPr>
                      <a:r>
                        <a:rPr lang="zh-CN" altLang="en-US" sz="2200" b="1">
                          <a:latin typeface="仿宋_GB2312" pitchFamily="49" charset="-122"/>
                          <a:ea typeface="仿宋_GB2312" pitchFamily="49" charset="-122"/>
                        </a:rPr>
                        <a:t>文献名称</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eaLnBrk="1" hangingPunct="1">
                        <a:buNone/>
                      </a:pPr>
                      <a:r>
                        <a:rPr lang="zh-CN" altLang="en-US" sz="2200" b="1">
                          <a:latin typeface="仿宋_GB2312" pitchFamily="49" charset="-122"/>
                          <a:ea typeface="仿宋_GB2312" pitchFamily="49" charset="-122"/>
                        </a:rPr>
                        <a:t>元数据数量  单位</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eaLnBrk="1" hangingPunct="1">
                        <a:buNone/>
                      </a:pPr>
                      <a:r>
                        <a:rPr lang="zh-CN" altLang="en-US" sz="2200" b="1">
                          <a:latin typeface="仿宋_GB2312" pitchFamily="49" charset="-122"/>
                          <a:ea typeface="仿宋_GB2312" pitchFamily="49" charset="-122"/>
                        </a:rPr>
                        <a:t>全文数量  单位</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57200">
                <a:tc>
                  <a:txBody>
                    <a:bodyPr/>
                    <a:p>
                      <a:pPr marL="0" lvl="0" indent="0" eaLnBrk="1" hangingPunct="1">
                        <a:buNone/>
                      </a:pPr>
                      <a:r>
                        <a:rPr lang="zh-CN" altLang="en-US" sz="2200" b="1">
                          <a:latin typeface="仿宋_GB2312" pitchFamily="49" charset="-122"/>
                          <a:ea typeface="仿宋_GB2312" pitchFamily="49" charset="-122"/>
                        </a:rPr>
                        <a:t>课程</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a:latin typeface="仿宋_GB2312" pitchFamily="49" charset="-122"/>
                          <a:ea typeface="仿宋_GB2312" pitchFamily="49" charset="-122"/>
                        </a:rPr>
                        <a:t>3 </a:t>
                      </a:r>
                      <a:r>
                        <a:rPr lang="zh-CN" altLang="en-US" sz="2200" b="1" dirty="0">
                          <a:latin typeface="仿宋_GB2312" pitchFamily="49" charset="-122"/>
                          <a:ea typeface="仿宋_GB2312" pitchFamily="49" charset="-122"/>
                        </a:rPr>
                        <a:t>千门</a:t>
                      </a:r>
                      <a:endParaRPr lang="en-US" altLang="x-none"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solidFill>
                            <a:srgbClr val="FF0000"/>
                          </a:solidFill>
                          <a:latin typeface="仿宋_GB2312" pitchFamily="49" charset="-122"/>
                          <a:ea typeface="仿宋_GB2312" pitchFamily="49" charset="-122"/>
                        </a:rPr>
                        <a:t>外文期刊</a:t>
                      </a:r>
                      <a:endParaRPr lang="zh-CN" altLang="en-US" sz="2200" b="1">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a:solidFill>
                            <a:srgbClr val="FF0000"/>
                          </a:solidFill>
                          <a:latin typeface="仿宋_GB2312" pitchFamily="49" charset="-122"/>
                          <a:ea typeface="仿宋_GB2312" pitchFamily="49" charset="-122"/>
                        </a:rPr>
                        <a:t>8000 </a:t>
                      </a:r>
                      <a:r>
                        <a:rPr lang="zh-CN" altLang="en-US" sz="2200" b="1" dirty="0">
                          <a:solidFill>
                            <a:srgbClr val="FF0000"/>
                          </a:solidFill>
                          <a:latin typeface="仿宋_GB2312" pitchFamily="49" charset="-122"/>
                          <a:ea typeface="仿宋_GB2312" pitchFamily="49" charset="-122"/>
                        </a:rPr>
                        <a:t>万篇</a:t>
                      </a:r>
                      <a:endParaRPr lang="zh-CN" altLang="en-US" sz="2200" b="1" dirty="0">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solidFill>
                            <a:srgbClr val="FF0000"/>
                          </a:solidFill>
                          <a:latin typeface="仿宋_GB2312" pitchFamily="49" charset="-122"/>
                          <a:ea typeface="仿宋_GB2312" pitchFamily="49" charset="-122"/>
                        </a:rPr>
                        <a:t>中文期刊</a:t>
                      </a:r>
                      <a:endParaRPr lang="zh-CN" altLang="en-US" sz="2200" b="1">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a:solidFill>
                            <a:srgbClr val="FF0000"/>
                          </a:solidFill>
                          <a:latin typeface="仿宋_GB2312" pitchFamily="49" charset="-122"/>
                          <a:ea typeface="仿宋_GB2312" pitchFamily="49" charset="-122"/>
                        </a:rPr>
                        <a:t>7000 </a:t>
                      </a:r>
                      <a:r>
                        <a:rPr lang="zh-CN" altLang="en-US" sz="2200" b="1" dirty="0">
                          <a:solidFill>
                            <a:srgbClr val="FF0000"/>
                          </a:solidFill>
                          <a:latin typeface="仿宋_GB2312" pitchFamily="49" charset="-122"/>
                          <a:ea typeface="仿宋_GB2312" pitchFamily="49" charset="-122"/>
                        </a:rPr>
                        <a:t>万篇</a:t>
                      </a:r>
                      <a:endParaRPr lang="zh-CN" altLang="en-US" sz="2200" b="1" dirty="0">
                        <a:solidFill>
                          <a:srgbClr val="FF0000"/>
                        </a:solidFill>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外文标准</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a:latin typeface="仿宋_GB2312" pitchFamily="49" charset="-122"/>
                          <a:ea typeface="仿宋_GB2312" pitchFamily="49" charset="-122"/>
                        </a:rPr>
                        <a:t>40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中文标准</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a:latin typeface="仿宋_GB2312" pitchFamily="49" charset="-122"/>
                          <a:ea typeface="仿宋_GB2312" pitchFamily="49" charset="-122"/>
                        </a:rPr>
                        <a:t>110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中文学位论文</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a:latin typeface="仿宋_GB2312" pitchFamily="49" charset="-122"/>
                          <a:ea typeface="仿宋_GB2312" pitchFamily="49" charset="-122"/>
                        </a:rPr>
                        <a:t>280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a:txBody>
                    <a:bodyPr/>
                    <a:p>
                      <a:pPr marL="0" lvl="0" indent="0" eaLnBrk="1" hangingPunct="1">
                        <a:buNone/>
                      </a:pPr>
                      <a:r>
                        <a:rPr lang="zh-CN" altLang="en-US" sz="2200" b="1">
                          <a:latin typeface="仿宋_GB2312" pitchFamily="49" charset="-122"/>
                          <a:ea typeface="仿宋_GB2312" pitchFamily="49" charset="-122"/>
                        </a:rPr>
                        <a:t>中文会议论文</a:t>
                      </a:r>
                      <a:endParaRPr lang="zh-CN" altLang="en-US" sz="2200" b="1">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r>
                        <a:rPr lang="en-US" altLang="x-none" sz="2200" b="1">
                          <a:latin typeface="仿宋_GB2312" pitchFamily="49" charset="-122"/>
                          <a:ea typeface="仿宋_GB2312" pitchFamily="49" charset="-122"/>
                        </a:rPr>
                        <a:t>330 </a:t>
                      </a:r>
                      <a:r>
                        <a:rPr lang="zh-CN" altLang="en-US" sz="2200" b="1" dirty="0">
                          <a:latin typeface="仿宋_GB2312" pitchFamily="49" charset="-122"/>
                          <a:ea typeface="仿宋_GB2312" pitchFamily="49" charset="-122"/>
                        </a:rPr>
                        <a:t>万篇</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r" eaLnBrk="1" hangingPunct="1">
                        <a:buNone/>
                      </a:pP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33400">
                <a:tc gridSpan="3">
                  <a:txBody>
                    <a:bodyPr/>
                    <a:p>
                      <a:pPr marL="0" lvl="0" indent="0" eaLnBrk="1" hangingPunct="1">
                        <a:buNone/>
                      </a:pPr>
                      <a:r>
                        <a:rPr lang="en-US" altLang="x-none" sz="2200" b="1">
                          <a:latin typeface="Tahoma" panose="020B0604030504040204" pitchFamily="34" charset="0"/>
                          <a:ea typeface="仿宋_GB2312" pitchFamily="49" charset="-122"/>
                        </a:rPr>
                        <a:t>……</a:t>
                      </a:r>
                      <a:r>
                        <a:rPr lang="en-US" altLang="x-none" sz="2200" b="1">
                          <a:latin typeface="仿宋_GB2312" pitchFamily="49" charset="-122"/>
                          <a:ea typeface="仿宋_GB2312" pitchFamily="49" charset="-122"/>
                        </a:rPr>
                        <a:t>16</a:t>
                      </a:r>
                      <a:r>
                        <a:rPr lang="zh-CN" altLang="en-US" sz="2200" b="1" dirty="0">
                          <a:latin typeface="仿宋_GB2312" pitchFamily="49" charset="-122"/>
                          <a:ea typeface="仿宋_GB2312" pitchFamily="49" charset="-122"/>
                        </a:rPr>
                        <a:t>类文献类型</a:t>
                      </a:r>
                      <a:endParaRPr lang="zh-CN" altLang="en-US" sz="2200" b="1" dirty="0">
                        <a:latin typeface="仿宋_GB2312" pitchFamily="49" charset="-122"/>
                        <a:ea typeface="仿宋_GB2312"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bl>
          </a:graphicData>
        </a:graphic>
      </p:graphicFrame>
      <p:sp>
        <p:nvSpPr>
          <p:cNvPr id="26666" name="Rectangle 42"/>
          <p:cNvSpPr>
            <a:spLocks noRot="1"/>
          </p:cNvSpPr>
          <p:nvPr/>
        </p:nvSpPr>
        <p:spPr>
          <a:xfrm>
            <a:off x="1828800" y="304800"/>
            <a:ext cx="7854950" cy="1143000"/>
          </a:xfrm>
          <a:prstGeom prst="rect">
            <a:avLst/>
          </a:prstGeom>
          <a:noFill/>
          <a:ln w="9525">
            <a:noFill/>
            <a:miter/>
          </a:ln>
        </p:spPr>
        <p:txBody>
          <a:bodyPr anchor="ctr"/>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3200" b="1" i="0" u="none" strike="noStrike" kern="1200" cap="none" spc="0" normalizeH="0" baseline="0" noProof="1">
                <a:ln>
                  <a:noFill/>
                </a:ln>
                <a:solidFill>
                  <a:srgbClr val="FF0000"/>
                </a:solidFill>
                <a:effectLst>
                  <a:outerShdw blurRad="38100" dist="38100" dir="2700000">
                    <a:srgbClr val="000000"/>
                  </a:outerShdw>
                </a:effectLst>
                <a:uLnTx/>
                <a:uFillTx/>
                <a:latin typeface="Arial Unicode MS" panose="020B0604020202020204" charset="-122"/>
                <a:ea typeface="Arial Unicode MS" panose="020B0604020202020204" charset="-122"/>
                <a:cs typeface="+mn-ea"/>
              </a:rPr>
              <a:t>大医医学搜索资源列表</a:t>
            </a:r>
            <a:r>
              <a:rPr kumimoji="0" lang="en-US" altLang="x-none" sz="3200" b="1" i="0" u="none" strike="noStrike" kern="1200" cap="none" spc="0" normalizeH="0" baseline="0" noProof="1">
                <a:ln>
                  <a:noFill/>
                </a:ln>
                <a:solidFill>
                  <a:srgbClr val="FF0000"/>
                </a:solidFill>
                <a:effectLst>
                  <a:outerShdw blurRad="38100" dist="38100" dir="2700000">
                    <a:srgbClr val="000000"/>
                  </a:outerShdw>
                </a:effectLst>
                <a:uLnTx/>
                <a:uFillTx/>
                <a:latin typeface="Arial Unicode MS" panose="020B0604020202020204" charset="-122"/>
                <a:ea typeface="Arial Unicode MS" panose="020B0604020202020204" charset="-122"/>
                <a:cs typeface="+mn-ea"/>
              </a:rPr>
              <a:t>2</a:t>
            </a:r>
            <a:endParaRPr kumimoji="0" lang="en-US" altLang="x-none" sz="3200" b="1" i="0" u="none" strike="noStrike" kern="1200" cap="none" spc="0" normalizeH="0" baseline="0" noProof="1">
              <a:ln>
                <a:noFill/>
              </a:ln>
              <a:solidFill>
                <a:srgbClr val="FF0000"/>
              </a:solidFill>
              <a:effectLst>
                <a:outerShdw blurRad="38100" dist="38100" dir="2700000">
                  <a:srgbClr val="000000"/>
                </a:outerShdw>
              </a:effectLst>
              <a:uLnTx/>
              <a:uFillTx/>
              <a:latin typeface="Arial Unicode MS" panose="020B0604020202020204" charset="-122"/>
              <a:ea typeface="Arial Unicode MS" panose="020B0604020202020204" charset="-122"/>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6360" y="686435"/>
            <a:ext cx="11944985" cy="6003925"/>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大医医学搜索首页</a:t>
            </a:r>
            <a:r>
              <a:rPr lang="en-US" altLang="zh-CN" sz="4000" b="1">
                <a:solidFill>
                  <a:schemeClr val="tx1"/>
                </a:solidFill>
              </a:rPr>
              <a:t>——</a:t>
            </a:r>
            <a:r>
              <a:rPr lang="zh-CN" altLang="en-US" sz="4000" b="1">
                <a:solidFill>
                  <a:schemeClr val="tx1"/>
                </a:solidFill>
              </a:rPr>
              <a:t>数字图书馆</a:t>
            </a:r>
            <a:endParaRPr lang="zh-CN" altLang="en-US" sz="4000" b="1">
              <a:solidFill>
                <a:schemeClr val="tx1"/>
              </a:solidFill>
            </a:endParaRPr>
          </a:p>
        </p:txBody>
      </p:sp>
      <p:sp>
        <p:nvSpPr>
          <p:cNvPr id="5" name="圆角矩形 4"/>
          <p:cNvSpPr/>
          <p:nvPr/>
        </p:nvSpPr>
        <p:spPr>
          <a:xfrm>
            <a:off x="4073525" y="2097405"/>
            <a:ext cx="3942715" cy="315595"/>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8282305" y="2083435"/>
            <a:ext cx="807720" cy="315595"/>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818" name="AutoShape 5"/>
          <p:cNvSpPr/>
          <p:nvPr/>
        </p:nvSpPr>
        <p:spPr>
          <a:xfrm>
            <a:off x="9969500" y="4058285"/>
            <a:ext cx="2120265" cy="1534160"/>
          </a:xfrm>
          <a:prstGeom prst="wedgeRoundRectCallout">
            <a:avLst>
              <a:gd name="adj1" fmla="val -78811"/>
              <a:gd name="adj2" fmla="val -148882"/>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200" b="1" dirty="0">
                <a:solidFill>
                  <a:schemeClr val="tx1"/>
                </a:solidFill>
                <a:latin typeface="Arial" panose="020B0604020202020204" pitchFamily="34" charset="0"/>
                <a:ea typeface="宋体" panose="02010600030101010101" pitchFamily="2" charset="-122"/>
              </a:rPr>
              <a:t>多个检索频道</a:t>
            </a:r>
            <a:endParaRPr lang="zh-CN" altLang="en-US" sz="2200" b="1" dirty="0">
              <a:solidFill>
                <a:schemeClr val="tx1"/>
              </a:solidFill>
              <a:latin typeface="Arial" panose="020B0604020202020204" pitchFamily="34" charset="0"/>
              <a:ea typeface="宋体" panose="02010600030101010101" pitchFamily="2" charset="-122"/>
            </a:endParaRPr>
          </a:p>
          <a:p>
            <a:pPr algn="ctr" eaLnBrk="0" hangingPunct="0"/>
            <a:r>
              <a:rPr lang="zh-CN" altLang="en-US" sz="2200" b="1" dirty="0">
                <a:solidFill>
                  <a:schemeClr val="tx1"/>
                </a:solidFill>
                <a:latin typeface="Arial" panose="020B0604020202020204" pitchFamily="34" charset="0"/>
                <a:ea typeface="宋体" panose="02010600030101010101" pitchFamily="2" charset="-122"/>
              </a:rPr>
              <a:t> 点击：更多查看所有检索频道</a:t>
            </a:r>
            <a:endParaRPr lang="zh-CN" altLang="en-US" sz="2200" b="1" dirty="0">
              <a:solidFill>
                <a:schemeClr val="tx1"/>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818"/>
                                        </p:tgtEl>
                                        <p:attrNameLst>
                                          <p:attrName>style.visibility</p:attrName>
                                        </p:attrNameLst>
                                      </p:cBhvr>
                                      <p:to>
                                        <p:strVal val="visible"/>
                                      </p:to>
                                    </p:set>
                                    <p:anim calcmode="lin" valueType="num">
                                      <p:cBhvr additive="base">
                                        <p:cTn id="19" dur="500" fill="hold"/>
                                        <p:tgtEl>
                                          <p:spTgt spid="34818"/>
                                        </p:tgtEl>
                                        <p:attrNameLst>
                                          <p:attrName>ppt_x</p:attrName>
                                        </p:attrNameLst>
                                      </p:cBhvr>
                                      <p:tavLst>
                                        <p:tav tm="0">
                                          <p:val>
                                            <p:strVal val="#ppt_x"/>
                                          </p:val>
                                        </p:tav>
                                        <p:tav tm="100000">
                                          <p:val>
                                            <p:strVal val="#ppt_x"/>
                                          </p:val>
                                        </p:tav>
                                      </p:tavLst>
                                    </p:anim>
                                    <p:anim calcmode="lin" valueType="num">
                                      <p:cBhvr additive="base">
                                        <p:cTn id="20"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4818" grpId="0" bldLvl="0" animBg="1"/>
      <p:bldP spid="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检索频道（共</a:t>
            </a:r>
            <a:r>
              <a:rPr lang="en-US" altLang="zh-CN" sz="4000" b="1">
                <a:solidFill>
                  <a:schemeClr val="tx1"/>
                </a:solidFill>
              </a:rPr>
              <a:t>16</a:t>
            </a:r>
            <a:r>
              <a:rPr lang="zh-CN" altLang="en-US" sz="4000" b="1">
                <a:solidFill>
                  <a:schemeClr val="tx1"/>
                </a:solidFill>
              </a:rPr>
              <a:t>个检索频道）</a:t>
            </a:r>
            <a:endParaRPr lang="zh-CN" altLang="en-US" sz="4000" b="1">
              <a:solidFill>
                <a:schemeClr val="tx1"/>
              </a:solidFill>
            </a:endParaRPr>
          </a:p>
        </p:txBody>
      </p:sp>
      <p:pic>
        <p:nvPicPr>
          <p:cNvPr id="2" name="图片 1"/>
          <p:cNvPicPr>
            <a:picLocks noChangeAspect="1"/>
          </p:cNvPicPr>
          <p:nvPr>
            <p:custDataLst>
              <p:tags r:id="rId2"/>
            </p:custDataLst>
          </p:nvPr>
        </p:nvPicPr>
        <p:blipFill>
          <a:blip r:embed="rId3"/>
          <a:stretch>
            <a:fillRect/>
          </a:stretch>
        </p:blipFill>
        <p:spPr>
          <a:xfrm>
            <a:off x="200025" y="821055"/>
            <a:ext cx="11791950" cy="590740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6" name="文本框 5"/>
          <p:cNvSpPr txBox="1"/>
          <p:nvPr/>
        </p:nvSpPr>
        <p:spPr>
          <a:xfrm>
            <a:off x="589280" y="817880"/>
            <a:ext cx="7395845" cy="583565"/>
          </a:xfrm>
          <a:prstGeom prst="rect">
            <a:avLst/>
          </a:prstGeom>
          <a:noFill/>
        </p:spPr>
        <p:txBody>
          <a:bodyPr wrap="square" rtlCol="0">
            <a:spAutoFit/>
          </a:bodyPr>
          <a:p>
            <a:r>
              <a:rPr lang="zh-CN" altLang="en-US" sz="3200" b="1"/>
              <a:t>二、</a:t>
            </a:r>
            <a:r>
              <a:rPr lang="zh-CN" altLang="en-US" sz="3200" b="1">
                <a:sym typeface="+mn-ea"/>
              </a:rPr>
              <a:t>大医搜索检索</a:t>
            </a:r>
            <a:r>
              <a:rPr lang="zh-CN" altLang="en-US" sz="3200" b="1">
                <a:sym typeface="+mn-ea"/>
              </a:rPr>
              <a:t>功能</a:t>
            </a:r>
            <a:endParaRPr lang="zh-CN" altLang="en-US" sz="3200" b="1"/>
          </a:p>
        </p:txBody>
      </p:sp>
      <p:sp>
        <p:nvSpPr>
          <p:cNvPr id="2" name="文本框 1"/>
          <p:cNvSpPr txBox="1"/>
          <p:nvPr/>
        </p:nvSpPr>
        <p:spPr>
          <a:xfrm>
            <a:off x="574040" y="1611630"/>
            <a:ext cx="2633980" cy="460375"/>
          </a:xfrm>
          <a:prstGeom prst="rect">
            <a:avLst/>
          </a:prstGeom>
          <a:noFill/>
        </p:spPr>
        <p:txBody>
          <a:bodyPr wrap="none" rtlCol="0">
            <a:spAutoFit/>
          </a:bodyPr>
          <a:p>
            <a:pPr algn="l"/>
            <a:r>
              <a:rPr lang="en-US" altLang="zh-CN" sz="2400" b="1">
                <a:latin typeface="+mj-ea"/>
                <a:ea typeface="+mj-ea"/>
                <a:cs typeface="+mj-ea"/>
              </a:rPr>
              <a:t>1.</a:t>
            </a:r>
            <a:r>
              <a:rPr lang="zh-CN" altLang="en-US" sz="2400" b="1">
                <a:latin typeface="+mj-ea"/>
                <a:ea typeface="+mj-ea"/>
                <a:cs typeface="+mj-ea"/>
              </a:rPr>
              <a:t>知识(全文)检索</a:t>
            </a:r>
            <a:endParaRPr lang="zh-CN" altLang="en-US" sz="2400" b="1">
              <a:latin typeface="+mj-ea"/>
              <a:ea typeface="+mj-ea"/>
              <a:cs typeface="+mj-ea"/>
            </a:endParaRPr>
          </a:p>
        </p:txBody>
      </p:sp>
      <p:sp>
        <p:nvSpPr>
          <p:cNvPr id="4" name="文本框 3"/>
          <p:cNvSpPr txBox="1"/>
          <p:nvPr/>
        </p:nvSpPr>
        <p:spPr>
          <a:xfrm>
            <a:off x="271780" y="2179320"/>
            <a:ext cx="11610340" cy="3884930"/>
          </a:xfrm>
          <a:prstGeom prst="rect">
            <a:avLst/>
          </a:prstGeom>
          <a:noFill/>
        </p:spPr>
        <p:txBody>
          <a:bodyPr wrap="square" rtlCol="0">
            <a:noAutofit/>
          </a:bodyPr>
          <a:p>
            <a:pPr indent="-457200" algn="l" fontAlgn="auto">
              <a:extLst>
                <a:ext uri="{35155182-B16C-46BC-9424-99874614C6A1}">
                  <wpsdc:indentchars xmlns:wpsdc="http://www.wps.cn/officeDocument/2017/drawingmlCustomData" val="-200" checksum="932098519"/>
                </a:ext>
              </a:extLst>
            </a:pPr>
            <a:r>
              <a:rPr lang="en-US"/>
              <a:t>         </a:t>
            </a:r>
            <a:r>
              <a:rPr sz="2200" b="1"/>
              <a:t>大医医学搜索的知识(全文)检索功能，打破了文献的传统阅读使用方式，运用全文检索模式，把所有的书变成了一本书，一部最大的百科全书，一部11亿页的图书，深入到内容和章节帮助读者直接查找、阅读到相关知识点。全新的文献利用方式，为研究型读者收集资料提供了方便快捷的工具，同时也为读者提供了更为丰富的查找结果。</a:t>
            </a:r>
            <a:endParaRPr sz="2200" b="1"/>
          </a:p>
          <a:p>
            <a:pPr indent="-558800" algn="l" fontAlgn="auto">
              <a:extLst>
                <a:ext uri="{35155182-B16C-46BC-9424-99874614C6A1}">
                  <wpsdc:indentchars xmlns:wpsdc="http://www.wps.cn/officeDocument/2017/drawingmlCustomData" val="-200" checksum="1083924436"/>
                </a:ext>
              </a:extLst>
            </a:pPr>
            <a:endParaRPr sz="2200" b="1"/>
          </a:p>
          <a:p>
            <a:pPr indent="-558800" algn="l" fontAlgn="auto">
              <a:extLst>
                <a:ext uri="{35155182-B16C-46BC-9424-99874614C6A1}">
                  <wpsdc:indentchars xmlns:wpsdc="http://www.wps.cn/officeDocument/2017/drawingmlCustomData" val="-200" checksum="1083924436"/>
                </a:ext>
              </a:extLst>
            </a:pPr>
            <a:r>
              <a:rPr sz="2200" b="1"/>
              <a:t>1.为使检索命中更加精准，推荐同时使用多个关键词或较长的关键词进行检索</a:t>
            </a:r>
            <a:endParaRPr sz="2200" b="1"/>
          </a:p>
          <a:p>
            <a:pPr indent="-558800" algn="l" fontAlgn="auto">
              <a:extLst>
                <a:ext uri="{35155182-B16C-46BC-9424-99874614C6A1}">
                  <wpsdc:indentchars xmlns:wpsdc="http://www.wps.cn/officeDocument/2017/drawingmlCustomData" val="-200" checksum="1083924436"/>
                </a:ext>
              </a:extLst>
            </a:pPr>
            <a:r>
              <a:rPr sz="2200" b="1"/>
              <a:t>2.通过知识搜索，可获得任何文献中的一副插图、一张图表、一项数据、一句话等各类知识</a:t>
            </a:r>
            <a:endParaRPr sz="2200" b="1"/>
          </a:p>
          <a:p>
            <a:pPr indent="-558800" algn="l" fontAlgn="auto">
              <a:extLst>
                <a:ext uri="{35155182-B16C-46BC-9424-99874614C6A1}">
                  <wpsdc:indentchars xmlns:wpsdc="http://www.wps.cn/officeDocument/2017/drawingmlCustomData" val="-200" checksum="1083924436"/>
                </a:ext>
              </a:extLst>
            </a:pPr>
            <a:r>
              <a:rPr sz="2200" b="1"/>
              <a:t>3.通过特定专题对检索范围进行收缩，帮助读者快速达到特定检索的目的</a:t>
            </a:r>
            <a:endParaRPr sz="2200" b="1"/>
          </a:p>
          <a:p>
            <a:pPr indent="-558800" algn="l" fontAlgn="auto">
              <a:extLst>
                <a:ext uri="{35155182-B16C-46BC-9424-99874614C6A1}">
                  <wpsdc:indentchars xmlns:wpsdc="http://www.wps.cn/officeDocument/2017/drawingmlCustomData" val="-200" checksum="1083924436"/>
                </a:ext>
              </a:extLst>
            </a:pPr>
            <a:r>
              <a:rPr sz="2200" b="1"/>
              <a:t>4.文字摘录功能为读者提供了随时文字提取的工具，方便随时进行全文引用</a:t>
            </a:r>
            <a:endParaRPr sz="2200" b="1"/>
          </a:p>
        </p:txBody>
      </p:sp>
      <p:pic>
        <p:nvPicPr>
          <p:cNvPr id="11" name="图片 10" descr="28f03c545b20da62c494450f9e2c940"/>
          <p:cNvPicPr>
            <a:picLocks noChangeAspect="1"/>
          </p:cNvPicPr>
          <p:nvPr/>
        </p:nvPicPr>
        <p:blipFill>
          <a:blip r:embed="rId2"/>
          <a:stretch>
            <a:fillRect/>
          </a:stretch>
        </p:blipFill>
        <p:spPr>
          <a:xfrm>
            <a:off x="132080" y="132080"/>
            <a:ext cx="1793240" cy="3975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6995" y="685800"/>
            <a:ext cx="12002770" cy="6073775"/>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知识频道</a:t>
            </a:r>
            <a:endParaRPr lang="zh-CN" altLang="en-US" sz="4000" b="1">
              <a:solidFill>
                <a:schemeClr val="tx1"/>
              </a:solidFill>
            </a:endParaRPr>
          </a:p>
        </p:txBody>
      </p:sp>
      <p:sp>
        <p:nvSpPr>
          <p:cNvPr id="5" name="圆角矩形标注 4"/>
          <p:cNvSpPr/>
          <p:nvPr/>
        </p:nvSpPr>
        <p:spPr>
          <a:xfrm>
            <a:off x="353695" y="4398645"/>
            <a:ext cx="3718560" cy="967740"/>
          </a:xfrm>
          <a:prstGeom prst="wedgeRoundRectCallout">
            <a:avLst>
              <a:gd name="adj1" fmla="val 49521"/>
              <a:gd name="adj2" fmla="val -23772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300" b="1">
                <a:solidFill>
                  <a:schemeClr val="tx1"/>
                </a:solidFill>
              </a:rPr>
              <a:t>输入关键词：肿瘤</a:t>
            </a:r>
            <a:endParaRPr lang="en-US" altLang="zh-CN" sz="2300" b="1">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52070" y="673100"/>
            <a:ext cx="12087225" cy="611886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知识频道</a:t>
            </a:r>
            <a:endParaRPr lang="zh-CN" altLang="en-US" sz="4000" b="1">
              <a:solidFill>
                <a:schemeClr val="tx1"/>
              </a:solidFill>
            </a:endParaRPr>
          </a:p>
        </p:txBody>
      </p:sp>
      <p:sp>
        <p:nvSpPr>
          <p:cNvPr id="34818" name="AutoShape 5"/>
          <p:cNvSpPr/>
          <p:nvPr/>
        </p:nvSpPr>
        <p:spPr>
          <a:xfrm>
            <a:off x="5461000" y="2877185"/>
            <a:ext cx="4540885" cy="827405"/>
          </a:xfrm>
          <a:prstGeom prst="wedgeRoundRectCallout">
            <a:avLst>
              <a:gd name="adj1" fmla="val -106082"/>
              <a:gd name="adj2" fmla="val -69784"/>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200" b="1" dirty="0">
                <a:solidFill>
                  <a:schemeClr val="tx1"/>
                </a:solidFill>
                <a:latin typeface="Arial" panose="020B0604020202020204" pitchFamily="34" charset="0"/>
                <a:ea typeface="宋体" panose="02010600030101010101" pitchFamily="2" charset="-122"/>
              </a:rPr>
              <a:t>查到相关知识条目</a:t>
            </a:r>
            <a:r>
              <a:rPr lang="en-US" altLang="zh-CN" sz="2200" b="1" dirty="0">
                <a:solidFill>
                  <a:schemeClr val="tx1"/>
                </a:solidFill>
                <a:latin typeface="Arial" panose="020B0604020202020204" pitchFamily="34" charset="0"/>
                <a:ea typeface="宋体" panose="02010600030101010101" pitchFamily="2" charset="-122"/>
              </a:rPr>
              <a:t>1412937</a:t>
            </a:r>
            <a:r>
              <a:rPr lang="zh-CN" altLang="en-US" sz="2200" b="1" dirty="0">
                <a:solidFill>
                  <a:schemeClr val="tx1"/>
                </a:solidFill>
                <a:latin typeface="Arial" panose="020B0604020202020204" pitchFamily="34" charset="0"/>
                <a:ea typeface="宋体" panose="02010600030101010101" pitchFamily="2" charset="-122"/>
              </a:rPr>
              <a:t>条</a:t>
            </a:r>
            <a:endParaRPr lang="zh-CN" altLang="en-US" sz="2200" b="1" dirty="0">
              <a:solidFill>
                <a:schemeClr val="tx1"/>
              </a:solidFill>
              <a:latin typeface="Arial" panose="020B0604020202020204" pitchFamily="34" charset="0"/>
              <a:ea typeface="宋体" panose="02010600030101010101" pitchFamily="2" charset="-122"/>
            </a:endParaRPr>
          </a:p>
        </p:txBody>
      </p:sp>
      <p:sp>
        <p:nvSpPr>
          <p:cNvPr id="6" name="圆角矩形 5"/>
          <p:cNvSpPr/>
          <p:nvPr/>
        </p:nvSpPr>
        <p:spPr>
          <a:xfrm>
            <a:off x="5043805" y="5307965"/>
            <a:ext cx="1052195" cy="28321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AutoShape 5"/>
          <p:cNvSpPr/>
          <p:nvPr/>
        </p:nvSpPr>
        <p:spPr>
          <a:xfrm>
            <a:off x="6364605" y="6192520"/>
            <a:ext cx="3496310" cy="459740"/>
          </a:xfrm>
          <a:prstGeom prst="wedgeRoundRectCallout">
            <a:avLst>
              <a:gd name="adj1" fmla="val -53232"/>
              <a:gd name="adj2" fmla="val -192541"/>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200" b="1" dirty="0">
                <a:solidFill>
                  <a:schemeClr val="tx1"/>
                </a:solidFill>
                <a:latin typeface="Arial" panose="020B0604020202020204" pitchFamily="34" charset="0"/>
                <a:ea typeface="宋体" panose="02010600030101010101" pitchFamily="2" charset="-122"/>
              </a:rPr>
              <a:t>点击阅读：进行在线查看</a:t>
            </a:r>
            <a:endParaRPr lang="zh-CN" altLang="en-US" sz="2200" b="1" dirty="0">
              <a:solidFill>
                <a:schemeClr val="tx1"/>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blinds(horizontal)">
                                      <p:cBhvr>
                                        <p:cTn id="7" dur="500"/>
                                        <p:tgtEl>
                                          <p:spTgt spid="348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ldLvl="0" animBg="1"/>
      <p:bldP spid="6" grpId="0" bldLvl="0" animBg="1"/>
      <p:bldP spid="7"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7630" y="686435"/>
            <a:ext cx="12002135" cy="617093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知识频道</a:t>
            </a:r>
            <a:endParaRPr lang="zh-CN" altLang="en-US" sz="4000" b="1">
              <a:solidFill>
                <a:schemeClr val="tx1"/>
              </a:solidFill>
            </a:endParaRPr>
          </a:p>
        </p:txBody>
      </p:sp>
      <p:sp>
        <p:nvSpPr>
          <p:cNvPr id="34818" name="AutoShape 5"/>
          <p:cNvSpPr/>
          <p:nvPr/>
        </p:nvSpPr>
        <p:spPr>
          <a:xfrm>
            <a:off x="8809990" y="2342515"/>
            <a:ext cx="3018155" cy="2173605"/>
          </a:xfrm>
          <a:prstGeom prst="wedgeRoundRectCallout">
            <a:avLst>
              <a:gd name="adj1" fmla="val -106082"/>
              <a:gd name="adj2" fmla="val -69784"/>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200" b="1" dirty="0">
                <a:solidFill>
                  <a:schemeClr val="tx1"/>
                </a:solidFill>
                <a:latin typeface="Arial" panose="020B0604020202020204" pitchFamily="34" charset="0"/>
                <a:ea typeface="宋体" panose="02010600030101010101" pitchFamily="2" charset="-122"/>
              </a:rPr>
              <a:t>选择：本页来源</a:t>
            </a:r>
            <a:endParaRPr lang="zh-CN" altLang="en-US" sz="2200" b="1" dirty="0">
              <a:solidFill>
                <a:schemeClr val="tx1"/>
              </a:solidFill>
              <a:latin typeface="Arial" panose="020B0604020202020204" pitchFamily="34" charset="0"/>
              <a:ea typeface="宋体" panose="02010600030101010101" pitchFamily="2" charset="-122"/>
            </a:endParaRPr>
          </a:p>
          <a:p>
            <a:pPr algn="ctr" eaLnBrk="0" hangingPunct="0"/>
            <a:r>
              <a:rPr lang="zh-CN" altLang="en-US" sz="2200" b="1" dirty="0">
                <a:solidFill>
                  <a:schemeClr val="tx1"/>
                </a:solidFill>
                <a:latin typeface="Arial" panose="020B0604020202020204" pitchFamily="34" charset="0"/>
                <a:ea typeface="宋体" panose="02010600030101010101" pitchFamily="2" charset="-122"/>
              </a:rPr>
              <a:t>可以直接揭示本知识条目出处，可以点击书名跳转到图书页面进行下载。</a:t>
            </a:r>
            <a:endParaRPr lang="zh-CN" altLang="en-US" sz="2200" b="1" dirty="0">
              <a:solidFill>
                <a:schemeClr val="tx1"/>
              </a:solidFill>
              <a:latin typeface="Arial" panose="020B0604020202020204" pitchFamily="34" charset="0"/>
              <a:ea typeface="宋体" panose="02010600030101010101" pitchFamily="2" charset="-122"/>
            </a:endParaRPr>
          </a:p>
        </p:txBody>
      </p:sp>
      <p:sp>
        <p:nvSpPr>
          <p:cNvPr id="6" name="圆角矩形 5"/>
          <p:cNvSpPr/>
          <p:nvPr/>
        </p:nvSpPr>
        <p:spPr>
          <a:xfrm>
            <a:off x="7745730" y="686435"/>
            <a:ext cx="939165" cy="46228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4818"/>
                                        </p:tgtEl>
                                        <p:attrNameLst>
                                          <p:attrName>style.visibility</p:attrName>
                                        </p:attrNameLst>
                                      </p:cBhvr>
                                      <p:to>
                                        <p:strVal val="visible"/>
                                      </p:to>
                                    </p:set>
                                    <p:animEffect transition="in" filter="blinds(horizontal)">
                                      <p:cBhvr>
                                        <p:cTn id="13"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481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知识频道</a:t>
            </a:r>
            <a:endParaRPr lang="zh-CN" altLang="en-US" sz="4000" b="1">
              <a:solidFill>
                <a:schemeClr val="tx1"/>
              </a:solidFill>
            </a:endParaRPr>
          </a:p>
        </p:txBody>
      </p:sp>
      <p:pic>
        <p:nvPicPr>
          <p:cNvPr id="3" name="图片 2"/>
          <p:cNvPicPr>
            <a:picLocks noChangeAspect="1"/>
          </p:cNvPicPr>
          <p:nvPr>
            <p:custDataLst>
              <p:tags r:id="rId2"/>
            </p:custDataLst>
          </p:nvPr>
        </p:nvPicPr>
        <p:blipFill>
          <a:blip r:embed="rId3"/>
          <a:stretch>
            <a:fillRect/>
          </a:stretch>
        </p:blipFill>
        <p:spPr>
          <a:xfrm>
            <a:off x="86995" y="782320"/>
            <a:ext cx="11988800" cy="57156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文本框 1"/>
          <p:cNvSpPr txBox="1"/>
          <p:nvPr/>
        </p:nvSpPr>
        <p:spPr>
          <a:xfrm>
            <a:off x="533400" y="1264920"/>
            <a:ext cx="1909445" cy="521970"/>
          </a:xfrm>
          <a:prstGeom prst="rect">
            <a:avLst/>
          </a:prstGeom>
          <a:noFill/>
        </p:spPr>
        <p:txBody>
          <a:bodyPr wrap="none" rtlCol="0">
            <a:spAutoFit/>
          </a:bodyPr>
          <a:p>
            <a:pPr algn="l"/>
            <a:r>
              <a:rPr lang="en-US" sz="2800" b="1">
                <a:latin typeface="+mj-ea"/>
                <a:ea typeface="+mj-ea"/>
                <a:cs typeface="+mj-ea"/>
              </a:rPr>
              <a:t>2.</a:t>
            </a:r>
            <a:r>
              <a:rPr lang="zh-CN" altLang="en-US" sz="2800" b="1">
                <a:latin typeface="+mj-ea"/>
                <a:ea typeface="+mj-ea"/>
                <a:cs typeface="+mj-ea"/>
              </a:rPr>
              <a:t>图书检索</a:t>
            </a:r>
            <a:endParaRPr lang="zh-CN" altLang="en-US" sz="2800" b="1">
              <a:latin typeface="+mj-ea"/>
              <a:ea typeface="+mj-ea"/>
              <a:cs typeface="+mj-ea"/>
            </a:endParaRPr>
          </a:p>
        </p:txBody>
      </p:sp>
      <p:sp>
        <p:nvSpPr>
          <p:cNvPr id="4" name="文本框 3"/>
          <p:cNvSpPr txBox="1"/>
          <p:nvPr/>
        </p:nvSpPr>
        <p:spPr>
          <a:xfrm>
            <a:off x="533400" y="2091055"/>
            <a:ext cx="11277600" cy="3553460"/>
          </a:xfrm>
          <a:prstGeom prst="rect">
            <a:avLst/>
          </a:prstGeom>
          <a:noFill/>
        </p:spPr>
        <p:txBody>
          <a:bodyPr wrap="square" rtlCol="0">
            <a:spAutoFit/>
          </a:bodyPr>
          <a:p>
            <a:pPr indent="-457200" algn="l" fontAlgn="auto">
              <a:extLst>
                <a:ext uri="{35155182-B16C-46BC-9424-99874614C6A1}">
                  <wpsdc:indentchars xmlns:wpsdc="http://www.wps.cn/officeDocument/2017/drawingmlCustomData" val="-200" checksum="932098519"/>
                </a:ext>
              </a:extLst>
            </a:pPr>
            <a:r>
              <a:rPr lang="en-US"/>
              <a:t>    </a:t>
            </a:r>
            <a:r>
              <a:rPr lang="en-US" sz="2500"/>
              <a:t>     </a:t>
            </a:r>
            <a:r>
              <a:rPr sz="2500" b="1"/>
              <a:t>提供了丰富的图书揭示信息(封面页、书名页、版权页、前言页、目录页、部分正文页)实现了图书的目次检索，使读者通过检索目次知识点来准确查找图书</a:t>
            </a:r>
            <a:endParaRPr sz="2500" b="1"/>
          </a:p>
          <a:p>
            <a:pPr indent="-635000" algn="l" fontAlgn="auto">
              <a:extLst>
                <a:ext uri="{35155182-B16C-46BC-9424-99874614C6A1}">
                  <wpsdc:indentchars xmlns:wpsdc="http://www.wps.cn/officeDocument/2017/drawingmlCustomData" val="-200" checksum="1892887973"/>
                </a:ext>
              </a:extLst>
            </a:pPr>
            <a:endParaRPr sz="2500" b="1"/>
          </a:p>
          <a:p>
            <a:pPr indent="-635000" algn="l" fontAlgn="auto">
              <a:extLst>
                <a:ext uri="{35155182-B16C-46BC-9424-99874614C6A1}">
                  <wpsdc:indentchars xmlns:wpsdc="http://www.wps.cn/officeDocument/2017/drawingmlCustomData" val="-200" checksum="1892887973"/>
                </a:ext>
              </a:extLst>
            </a:pPr>
            <a:r>
              <a:rPr sz="2500" b="1"/>
              <a:t>         图书最多最全，涵盖了几乎所有已出版中文图书，每年新增十几万种新书，使读者可以轻易知道总共出版过多少图书，每年出版了什么新书</a:t>
            </a:r>
            <a:endParaRPr sz="2500" b="1"/>
          </a:p>
          <a:p>
            <a:pPr indent="-635000" algn="l" fontAlgn="auto">
              <a:extLst>
                <a:ext uri="{35155182-B16C-46BC-9424-99874614C6A1}">
                  <wpsdc:indentchars xmlns:wpsdc="http://www.wps.cn/officeDocument/2017/drawingmlCustomData" val="-200" checksum="1892887973"/>
                </a:ext>
              </a:extLst>
            </a:pPr>
            <a:endParaRPr sz="2500" b="1"/>
          </a:p>
          <a:p>
            <a:pPr indent="-635000" algn="l" fontAlgn="auto">
              <a:extLst>
                <a:ext uri="{35155182-B16C-46BC-9424-99874614C6A1}">
                  <wpsdc:indentchars xmlns:wpsdc="http://www.wps.cn/officeDocument/2017/drawingmlCustomData" val="-200" checksum="1892887973"/>
                </a:ext>
              </a:extLst>
            </a:pPr>
            <a:r>
              <a:rPr sz="2500" b="1"/>
              <a:t>         提供了单本图书在全国各大图书馆的收录情况，方便读者以馆际互借的方式获取图书</a:t>
            </a:r>
            <a:endParaRPr sz="25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 name="图片 5"/>
          <p:cNvPicPr>
            <a:picLocks noChangeAspect="1"/>
          </p:cNvPicPr>
          <p:nvPr>
            <p:custDataLst>
              <p:tags r:id="rId2"/>
            </p:custDataLst>
          </p:nvPr>
        </p:nvPicPr>
        <p:blipFill>
          <a:blip r:embed="rId3"/>
          <a:stretch>
            <a:fillRect/>
          </a:stretch>
        </p:blipFill>
        <p:spPr>
          <a:xfrm>
            <a:off x="86995" y="686435"/>
            <a:ext cx="12002770" cy="604139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5" name="圆角矩形标注 4"/>
          <p:cNvSpPr/>
          <p:nvPr/>
        </p:nvSpPr>
        <p:spPr>
          <a:xfrm>
            <a:off x="86995" y="5139055"/>
            <a:ext cx="3625215" cy="967740"/>
          </a:xfrm>
          <a:prstGeom prst="wedgeRoundRectCallout">
            <a:avLst>
              <a:gd name="adj1" fmla="val 55272"/>
              <a:gd name="adj2" fmla="val -32230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300" b="1">
                <a:solidFill>
                  <a:schemeClr val="tx1"/>
                </a:solidFill>
              </a:rPr>
              <a:t>输入关键词：肿瘤</a:t>
            </a:r>
            <a:endParaRPr lang="zh-CN" altLang="en-US" sz="2300" b="1">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38100" y="686435"/>
            <a:ext cx="12115800" cy="6083935"/>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6" name="圆角矩形 5"/>
          <p:cNvSpPr/>
          <p:nvPr/>
        </p:nvSpPr>
        <p:spPr>
          <a:xfrm>
            <a:off x="1857375" y="1551940"/>
            <a:ext cx="5431155" cy="29972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2237740" y="2013585"/>
            <a:ext cx="2955290" cy="360045"/>
          </a:xfrm>
          <a:prstGeom prst="ellipse">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818" name="AutoShape 5"/>
          <p:cNvSpPr/>
          <p:nvPr/>
        </p:nvSpPr>
        <p:spPr>
          <a:xfrm>
            <a:off x="8208010" y="1879600"/>
            <a:ext cx="3469005" cy="2173605"/>
          </a:xfrm>
          <a:prstGeom prst="wedgeRoundRectCallout">
            <a:avLst>
              <a:gd name="adj1" fmla="val -132116"/>
              <a:gd name="adj2" fmla="val -21720"/>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200" b="1" dirty="0">
                <a:solidFill>
                  <a:schemeClr val="tx1"/>
                </a:solidFill>
                <a:latin typeface="Arial" panose="020B0604020202020204" pitchFamily="34" charset="0"/>
                <a:ea typeface="宋体" panose="02010600030101010101" pitchFamily="2" charset="-122"/>
              </a:rPr>
              <a:t>通过全部字段搜索，找到相关图书</a:t>
            </a:r>
            <a:r>
              <a:rPr lang="en-US" altLang="zh-CN" sz="2200" b="1" dirty="0">
                <a:solidFill>
                  <a:schemeClr val="tx1"/>
                </a:solidFill>
                <a:latin typeface="Arial" panose="020B0604020202020204" pitchFamily="34" charset="0"/>
                <a:ea typeface="宋体" panose="02010600030101010101" pitchFamily="2" charset="-122"/>
              </a:rPr>
              <a:t>67315</a:t>
            </a:r>
            <a:r>
              <a:rPr lang="zh-CN" altLang="en-US" sz="2200" b="1" dirty="0">
                <a:solidFill>
                  <a:schemeClr val="tx1"/>
                </a:solidFill>
                <a:latin typeface="Arial" panose="020B0604020202020204" pitchFamily="34" charset="0"/>
                <a:ea typeface="宋体" panose="02010600030101010101" pitchFamily="2" charset="-122"/>
              </a:rPr>
              <a:t>种。同样可以通过书名、作者、主题词等进行检索。</a:t>
            </a:r>
            <a:endParaRPr lang="zh-CN" altLang="en-US" sz="2200" b="1" dirty="0">
              <a:solidFill>
                <a:schemeClr val="tx1"/>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4818"/>
                                        </p:tgtEl>
                                        <p:attrNameLst>
                                          <p:attrName>style.visibility</p:attrName>
                                        </p:attrNameLst>
                                      </p:cBhvr>
                                      <p:to>
                                        <p:strVal val="visible"/>
                                      </p:to>
                                    </p:set>
                                    <p:animEffect transition="in" filter="blinds(horizontal)">
                                      <p:cBhvr>
                                        <p:cTn id="19"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34818" grpId="0" bldLvl="0" animBg="1"/>
      <p:bldP spid="6"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6995" y="686435"/>
            <a:ext cx="12020550" cy="6021705"/>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pic>
        <p:nvPicPr>
          <p:cNvPr id="9" name="图片 8"/>
          <p:cNvPicPr>
            <a:picLocks noChangeAspect="1"/>
          </p:cNvPicPr>
          <p:nvPr/>
        </p:nvPicPr>
        <p:blipFill>
          <a:blip r:embed="rId4"/>
          <a:stretch>
            <a:fillRect/>
          </a:stretch>
        </p:blipFill>
        <p:spPr>
          <a:xfrm>
            <a:off x="7675880" y="2282190"/>
            <a:ext cx="981075" cy="752475"/>
          </a:xfrm>
          <a:prstGeom prst="rect">
            <a:avLst/>
          </a:prstGeom>
        </p:spPr>
      </p:pic>
      <p:sp>
        <p:nvSpPr>
          <p:cNvPr id="8" name="圆角矩形 7"/>
          <p:cNvSpPr/>
          <p:nvPr/>
        </p:nvSpPr>
        <p:spPr>
          <a:xfrm>
            <a:off x="8656955" y="1880235"/>
            <a:ext cx="957580" cy="335343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圆角矩形 2"/>
          <p:cNvSpPr/>
          <p:nvPr/>
        </p:nvSpPr>
        <p:spPr>
          <a:xfrm>
            <a:off x="7636510" y="1880235"/>
            <a:ext cx="988060" cy="115379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标注 11"/>
          <p:cNvSpPr/>
          <p:nvPr/>
        </p:nvSpPr>
        <p:spPr>
          <a:xfrm>
            <a:off x="3225800" y="4843145"/>
            <a:ext cx="3863975" cy="1239520"/>
          </a:xfrm>
          <a:prstGeom prst="wedgeRoundRectCallout">
            <a:avLst>
              <a:gd name="adj1" fmla="val 93960"/>
              <a:gd name="adj2" fmla="val -1936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300" b="1">
                <a:solidFill>
                  <a:schemeClr val="tx1"/>
                </a:solidFill>
              </a:rPr>
              <a:t>可以根据不同需要对图书进行相关排序和匹配查找。</a:t>
            </a:r>
            <a:endParaRPr lang="zh-CN" altLang="en-US" sz="23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 grpId="0" bldLvl="0" animBg="1"/>
      <p:bldP spid="1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6995" y="686435"/>
            <a:ext cx="12003405" cy="6171565"/>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8" name="圆角矩形 7"/>
          <p:cNvSpPr/>
          <p:nvPr/>
        </p:nvSpPr>
        <p:spPr>
          <a:xfrm>
            <a:off x="86995" y="686435"/>
            <a:ext cx="1259840" cy="61722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966" name="AutoShape 7"/>
          <p:cNvSpPr/>
          <p:nvPr/>
        </p:nvSpPr>
        <p:spPr>
          <a:xfrm>
            <a:off x="2364740" y="2428875"/>
            <a:ext cx="1903730" cy="1478280"/>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按照年代分组</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66"/>
                                        </p:tgtEl>
                                        <p:attrNameLst>
                                          <p:attrName>style.visibility</p:attrName>
                                        </p:attrNameLst>
                                      </p:cBhvr>
                                      <p:to>
                                        <p:strVal val="visible"/>
                                      </p:to>
                                    </p:set>
                                    <p:animEffect transition="in" filter="blinds(horizontal)">
                                      <p:cBhvr>
                                        <p:cTn id="12" dur="500"/>
                                        <p:tgtEl>
                                          <p:spTgt spid="40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bldLvl="0" animBg="1"/>
      <p:bldP spid="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6995" y="686435"/>
            <a:ext cx="12002770" cy="607949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8" name="圆角矩形 7"/>
          <p:cNvSpPr/>
          <p:nvPr/>
        </p:nvSpPr>
        <p:spPr>
          <a:xfrm>
            <a:off x="0" y="686435"/>
            <a:ext cx="1639570" cy="607949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966" name="AutoShape 7"/>
          <p:cNvSpPr/>
          <p:nvPr/>
        </p:nvSpPr>
        <p:spPr>
          <a:xfrm>
            <a:off x="2355850" y="4558665"/>
            <a:ext cx="1903413" cy="989013"/>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按照学科分组</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66"/>
                                        </p:tgtEl>
                                        <p:attrNameLst>
                                          <p:attrName>style.visibility</p:attrName>
                                        </p:attrNameLst>
                                      </p:cBhvr>
                                      <p:to>
                                        <p:strVal val="visible"/>
                                      </p:to>
                                    </p:set>
                                    <p:animEffect transition="in" filter="blinds(horizontal)">
                                      <p:cBhvr>
                                        <p:cTn id="12" dur="500"/>
                                        <p:tgtEl>
                                          <p:spTgt spid="40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bldLvl="0" animBg="1"/>
      <p:bldP spid="8"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6995" y="686435"/>
            <a:ext cx="12002770" cy="5766435"/>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8" name="圆角矩形 7"/>
          <p:cNvSpPr/>
          <p:nvPr/>
        </p:nvSpPr>
        <p:spPr>
          <a:xfrm>
            <a:off x="173355" y="774700"/>
            <a:ext cx="1512570" cy="567753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966" name="AutoShape 7"/>
          <p:cNvSpPr/>
          <p:nvPr/>
        </p:nvSpPr>
        <p:spPr>
          <a:xfrm>
            <a:off x="2277745" y="2757170"/>
            <a:ext cx="1903413" cy="989013"/>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按照作者分组</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66"/>
                                        </p:tgtEl>
                                        <p:attrNameLst>
                                          <p:attrName>style.visibility</p:attrName>
                                        </p:attrNameLst>
                                      </p:cBhvr>
                                      <p:to>
                                        <p:strVal val="visible"/>
                                      </p:to>
                                    </p:set>
                                    <p:animEffect transition="in" filter="blinds(horizontal)">
                                      <p:cBhvr>
                                        <p:cTn id="12" dur="500"/>
                                        <p:tgtEl>
                                          <p:spTgt spid="40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bldLvl="0" animBg="1"/>
      <p:bldP spid="8"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6995" y="979170"/>
            <a:ext cx="12002770" cy="539242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40966" name="AutoShape 7"/>
          <p:cNvSpPr/>
          <p:nvPr/>
        </p:nvSpPr>
        <p:spPr>
          <a:xfrm>
            <a:off x="10026015" y="3722370"/>
            <a:ext cx="1903730" cy="1969135"/>
          </a:xfrm>
          <a:prstGeom prst="wedgeRoundRectCallout">
            <a:avLst>
              <a:gd name="adj1" fmla="val -261107"/>
              <a:gd name="adj2" fmla="val -108755"/>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选定图书，点击进入获取相关内容</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66"/>
                                        </p:tgtEl>
                                        <p:attrNameLst>
                                          <p:attrName>style.visibility</p:attrName>
                                        </p:attrNameLst>
                                      </p:cBhvr>
                                      <p:to>
                                        <p:strVal val="visible"/>
                                      </p:to>
                                    </p:set>
                                    <p:animEffect transition="in" filter="blinds(horizontal)">
                                      <p:cBhvr>
                                        <p:cTn id="7" dur="500"/>
                                        <p:tgtEl>
                                          <p:spTgt spid="40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6995" y="686435"/>
            <a:ext cx="12003405" cy="604520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8" name="圆角矩形 7"/>
          <p:cNvSpPr/>
          <p:nvPr/>
        </p:nvSpPr>
        <p:spPr>
          <a:xfrm flipV="1">
            <a:off x="1718945" y="3580765"/>
            <a:ext cx="3227705" cy="59118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flipV="1">
            <a:off x="10114915" y="781050"/>
            <a:ext cx="1863090" cy="110426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966" name="AutoShape 7"/>
          <p:cNvSpPr/>
          <p:nvPr/>
        </p:nvSpPr>
        <p:spPr>
          <a:xfrm>
            <a:off x="5514340" y="1774190"/>
            <a:ext cx="2937510" cy="2609215"/>
          </a:xfrm>
          <a:prstGeom prst="wedgeRoundRectCallout">
            <a:avLst>
              <a:gd name="adj1" fmla="val -14543"/>
              <a:gd name="adj2" fmla="val 34005"/>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300" b="1" dirty="0">
                <a:latin typeface="Arial" panose="020B0604020202020204" pitchFamily="34" charset="0"/>
                <a:ea typeface="宋体" panose="02010600030101010101" pitchFamily="2" charset="-122"/>
              </a:rPr>
              <a:t>三种获取方式：</a:t>
            </a:r>
            <a:endParaRPr lang="zh-CN" altLang="en-US" sz="2300" b="1" dirty="0">
              <a:latin typeface="Arial" panose="020B0604020202020204" pitchFamily="34" charset="0"/>
              <a:ea typeface="宋体" panose="02010600030101010101" pitchFamily="2" charset="-122"/>
            </a:endParaRPr>
          </a:p>
          <a:p>
            <a:pPr algn="ctr" eaLnBrk="0" hangingPunct="0"/>
            <a:r>
              <a:rPr lang="en-US" altLang="zh-CN" sz="2300" b="1" dirty="0">
                <a:latin typeface="Arial" panose="020B0604020202020204" pitchFamily="34" charset="0"/>
                <a:ea typeface="宋体" panose="02010600030101010101" pitchFamily="2" charset="-122"/>
              </a:rPr>
              <a:t>1.</a:t>
            </a:r>
            <a:r>
              <a:rPr lang="zh-CN" altLang="en-US" sz="2300" b="1" dirty="0">
                <a:latin typeface="Arial" panose="020B0604020202020204" pitchFamily="34" charset="0"/>
                <a:ea typeface="宋体" panose="02010600030101010101" pitchFamily="2" charset="-122"/>
              </a:rPr>
              <a:t>在线全文阅读</a:t>
            </a:r>
            <a:endParaRPr lang="zh-CN" altLang="en-US" sz="2300" b="1" dirty="0">
              <a:latin typeface="Arial" panose="020B0604020202020204" pitchFamily="34" charset="0"/>
              <a:ea typeface="宋体" panose="02010600030101010101" pitchFamily="2" charset="-122"/>
            </a:endParaRPr>
          </a:p>
          <a:p>
            <a:pPr algn="ctr" eaLnBrk="0" hangingPunct="0"/>
            <a:r>
              <a:rPr lang="en-US" altLang="zh-CN" sz="2300" b="1" dirty="0">
                <a:latin typeface="Arial" panose="020B0604020202020204" pitchFamily="34" charset="0"/>
                <a:ea typeface="宋体" panose="02010600030101010101" pitchFamily="2" charset="-122"/>
              </a:rPr>
              <a:t>2.</a:t>
            </a:r>
            <a:r>
              <a:rPr lang="zh-CN" altLang="en-US" sz="2300" b="1" dirty="0">
                <a:latin typeface="Arial" panose="020B0604020202020204" pitchFamily="34" charset="0"/>
                <a:ea typeface="宋体" panose="02010600030101010101" pitchFamily="2" charset="-122"/>
              </a:rPr>
              <a:t>离线全文阅读</a:t>
            </a:r>
            <a:endParaRPr lang="zh-CN" altLang="en-US" sz="2300" b="1" dirty="0">
              <a:latin typeface="Arial" panose="020B0604020202020204" pitchFamily="34" charset="0"/>
              <a:ea typeface="宋体" panose="02010600030101010101" pitchFamily="2" charset="-122"/>
            </a:endParaRPr>
          </a:p>
          <a:p>
            <a:pPr algn="ctr" eaLnBrk="0" hangingPunct="0"/>
            <a:r>
              <a:rPr lang="en-US" altLang="zh-CN" sz="2300" b="1" dirty="0">
                <a:latin typeface="Arial" panose="020B0604020202020204" pitchFamily="34" charset="0"/>
                <a:ea typeface="宋体" panose="02010600030101010101" pitchFamily="2" charset="-122"/>
              </a:rPr>
              <a:t>3.</a:t>
            </a:r>
            <a:r>
              <a:rPr lang="zh-CN" altLang="en-US" sz="2300" b="1" dirty="0">
                <a:latin typeface="Arial" panose="020B0604020202020204" pitchFamily="34" charset="0"/>
                <a:ea typeface="宋体" panose="02010600030101010101" pitchFamily="2" charset="-122"/>
              </a:rPr>
              <a:t>传递邮箱阅读</a:t>
            </a:r>
            <a:endParaRPr lang="zh-CN" altLang="en-US" sz="2300" b="1" dirty="0">
              <a:latin typeface="Arial" panose="020B0604020202020204" pitchFamily="34" charset="0"/>
              <a:ea typeface="宋体" panose="02010600030101010101" pitchFamily="2" charset="-122"/>
            </a:endParaRPr>
          </a:p>
          <a:p>
            <a:pPr algn="ctr" eaLnBrk="0" hangingPunct="0"/>
            <a:endParaRPr lang="zh-CN" altLang="en-US" sz="2300" b="1" dirty="0">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0966"/>
                                        </p:tgtEl>
                                        <p:attrNameLst>
                                          <p:attrName>style.visibility</p:attrName>
                                        </p:attrNameLst>
                                      </p:cBhvr>
                                      <p:to>
                                        <p:strVal val="visible"/>
                                      </p:to>
                                    </p:set>
                                    <p:animEffect transition="in" filter="blinds(horizontal)">
                                      <p:cBhvr>
                                        <p:cTn id="15" dur="500"/>
                                        <p:tgtEl>
                                          <p:spTgt spid="40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bldLvl="0" animBg="1"/>
      <p:bldP spid="5" grpId="0" bldLvl="0" animBg="1"/>
      <p:bldP spid="8"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6995" y="742950"/>
            <a:ext cx="12002770" cy="5936615"/>
          </a:xfrm>
          <a:prstGeom prst="rect">
            <a:avLst/>
          </a:prstGeom>
        </p:spPr>
      </p:pic>
      <p:sp>
        <p:nvSpPr>
          <p:cNvPr id="28676" name="AutoShape 8"/>
          <p:cNvSpPr/>
          <p:nvPr/>
        </p:nvSpPr>
        <p:spPr>
          <a:xfrm>
            <a:off x="7409815" y="3321050"/>
            <a:ext cx="2160270" cy="1739265"/>
          </a:xfrm>
          <a:prstGeom prst="wedgeRoundRectCallout">
            <a:avLst>
              <a:gd name="adj1" fmla="val -52745"/>
              <a:gd name="adj2" fmla="val -159479"/>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b="1" dirty="0">
                <a:latin typeface="Arial" panose="020B0604020202020204" pitchFamily="34" charset="0"/>
                <a:ea typeface="宋体" panose="02010600030101010101" pitchFamily="2" charset="-122"/>
              </a:rPr>
              <a:t>直接在线阅读，或安装阅读器后通过阅读器进行离线阅读</a:t>
            </a:r>
            <a:endParaRPr lang="zh-CN" altLang="en-US" sz="2000" b="1" dirty="0">
              <a:latin typeface="Arial" panose="020B0604020202020204" pitchFamily="34" charset="0"/>
              <a:ea typeface="宋体" panose="02010600030101010101" pitchFamily="2" charset="-122"/>
            </a:endParaRPr>
          </a:p>
        </p:txBody>
      </p:sp>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5" name="圆角矩形 4"/>
          <p:cNvSpPr/>
          <p:nvPr/>
        </p:nvSpPr>
        <p:spPr>
          <a:xfrm flipV="1">
            <a:off x="5809615" y="686435"/>
            <a:ext cx="2853690" cy="64960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676"/>
                                        </p:tgtEl>
                                        <p:attrNameLst>
                                          <p:attrName>style.visibility</p:attrName>
                                        </p:attrNameLst>
                                      </p:cBhvr>
                                      <p:to>
                                        <p:strVal val="visible"/>
                                      </p:to>
                                    </p:set>
                                    <p:animEffect transition="in" filter="blinds(horizontal)">
                                      <p:cBhvr>
                                        <p:cTn id="12"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8676"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5" name="图片 4"/>
          <p:cNvPicPr>
            <a:picLocks noChangeAspect="1"/>
          </p:cNvPicPr>
          <p:nvPr>
            <p:custDataLst>
              <p:tags r:id="rId2"/>
            </p:custDataLst>
          </p:nvPr>
        </p:nvPicPr>
        <p:blipFill>
          <a:blip r:embed="rId3"/>
          <a:stretch>
            <a:fillRect/>
          </a:stretch>
        </p:blipFill>
        <p:spPr>
          <a:xfrm>
            <a:off x="6149975" y="4130040"/>
            <a:ext cx="5939155" cy="2625725"/>
          </a:xfrm>
          <a:prstGeom prst="rect">
            <a:avLst/>
          </a:prstGeom>
        </p:spPr>
      </p:pic>
      <p:pic>
        <p:nvPicPr>
          <p:cNvPr id="3" name="图片 2"/>
          <p:cNvPicPr>
            <a:picLocks noChangeAspect="1"/>
          </p:cNvPicPr>
          <p:nvPr>
            <p:custDataLst>
              <p:tags r:id="rId4"/>
            </p:custDataLst>
          </p:nvPr>
        </p:nvPicPr>
        <p:blipFill>
          <a:blip r:embed="rId5"/>
          <a:stretch>
            <a:fillRect/>
          </a:stretch>
        </p:blipFill>
        <p:spPr>
          <a:xfrm>
            <a:off x="6149975" y="687070"/>
            <a:ext cx="5939790" cy="3442970"/>
          </a:xfrm>
          <a:prstGeom prst="rect">
            <a:avLst/>
          </a:prstGeom>
        </p:spPr>
      </p:pic>
      <p:pic>
        <p:nvPicPr>
          <p:cNvPr id="2" name="图片 1"/>
          <p:cNvPicPr>
            <a:picLocks noChangeAspect="1"/>
          </p:cNvPicPr>
          <p:nvPr>
            <p:custDataLst>
              <p:tags r:id="rId6"/>
            </p:custDataLst>
          </p:nvPr>
        </p:nvPicPr>
        <p:blipFill>
          <a:blip r:embed="rId7"/>
          <a:stretch>
            <a:fillRect/>
          </a:stretch>
        </p:blipFill>
        <p:spPr>
          <a:xfrm>
            <a:off x="86995" y="687070"/>
            <a:ext cx="6062980" cy="592455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6" name="圆角矩形 5"/>
          <p:cNvSpPr/>
          <p:nvPr/>
        </p:nvSpPr>
        <p:spPr>
          <a:xfrm flipV="1">
            <a:off x="1915795" y="686435"/>
            <a:ext cx="1256665" cy="47307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flipV="1">
            <a:off x="6149975" y="1991995"/>
            <a:ext cx="5939155" cy="31051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676" name="AutoShape 8"/>
          <p:cNvSpPr/>
          <p:nvPr/>
        </p:nvSpPr>
        <p:spPr>
          <a:xfrm>
            <a:off x="2407920" y="2838450"/>
            <a:ext cx="3159125" cy="2296795"/>
          </a:xfrm>
          <a:prstGeom prst="wedgeRoundRectCallout">
            <a:avLst>
              <a:gd name="adj1" fmla="val -41979"/>
              <a:gd name="adj2" fmla="val -117403"/>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b="1" dirty="0">
                <a:latin typeface="Arial" panose="020B0604020202020204" pitchFamily="34" charset="0"/>
                <a:ea typeface="宋体" panose="02010600030101010101" pitchFamily="2" charset="-122"/>
              </a:rPr>
              <a:t>文字摘录：可以直接提取文字内容，直接揭示内容出处</a:t>
            </a:r>
            <a:endParaRPr lang="zh-CN" altLang="en-US" sz="2000" b="1" dirty="0">
              <a:latin typeface="Arial" panose="020B0604020202020204" pitchFamily="34" charset="0"/>
              <a:ea typeface="宋体" panose="02010600030101010101" pitchFamily="2" charset="-122"/>
            </a:endParaRPr>
          </a:p>
          <a:p>
            <a:pPr algn="ctr" eaLnBrk="0" hangingPunct="0"/>
            <a:r>
              <a:rPr lang="zh-CN" altLang="en-US" sz="2000" b="1" dirty="0">
                <a:latin typeface="Arial" panose="020B0604020202020204" pitchFamily="34" charset="0"/>
                <a:ea typeface="宋体" panose="02010600030101010101" pitchFamily="2" charset="-122"/>
              </a:rPr>
              <a:t>截取图片：直接截图保存所需图片</a:t>
            </a:r>
            <a:endParaRPr lang="en-US" altLang="zh-CN" sz="2000" b="1" dirty="0">
              <a:latin typeface="Arial" panose="020B0604020202020204" pitchFamily="34" charset="0"/>
              <a:ea typeface="宋体" panose="02010600030101010101" pitchFamily="2" charset="-122"/>
            </a:endParaRPr>
          </a:p>
        </p:txBody>
      </p:sp>
      <p:sp>
        <p:nvSpPr>
          <p:cNvPr id="11" name="圆角矩形 10"/>
          <p:cNvSpPr/>
          <p:nvPr>
            <p:custDataLst>
              <p:tags r:id="rId8"/>
            </p:custDataLst>
          </p:nvPr>
        </p:nvSpPr>
        <p:spPr>
          <a:xfrm flipV="1">
            <a:off x="8780145" y="3819525"/>
            <a:ext cx="678180" cy="310515"/>
          </a:xfrm>
          <a:prstGeom prst="roundRect">
            <a:avLst>
              <a:gd name="adj" fmla="val 50000"/>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custDataLst>
              <p:tags r:id="rId9"/>
            </p:custDataLst>
          </p:nvPr>
        </p:nvSpPr>
        <p:spPr>
          <a:xfrm flipV="1">
            <a:off x="8780145" y="6445250"/>
            <a:ext cx="678180" cy="310515"/>
          </a:xfrm>
          <a:prstGeom prst="roundRect">
            <a:avLst>
              <a:gd name="adj" fmla="val 50000"/>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676"/>
                                        </p:tgtEl>
                                        <p:attrNameLst>
                                          <p:attrName>style.visibility</p:attrName>
                                        </p:attrNameLst>
                                      </p:cBhvr>
                                      <p:to>
                                        <p:strVal val="visible"/>
                                      </p:to>
                                    </p:set>
                                    <p:animEffect transition="in" filter="blinds(horizontal)">
                                      <p:cBhvr>
                                        <p:cTn id="17" dur="500"/>
                                        <p:tgtEl>
                                          <p:spTgt spid="2867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6" grpId="1" bldLvl="0" animBg="1"/>
      <p:bldP spid="28676" grpId="0" animBg="1"/>
      <p:bldP spid="11" grpId="0" bldLvl="0" animBg="1"/>
      <p:bldP spid="12"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nvPicPr>
        <p:blipFill>
          <a:blip r:embed="rId2"/>
          <a:stretch>
            <a:fillRect/>
          </a:stretch>
        </p:blipFill>
        <p:spPr>
          <a:xfrm>
            <a:off x="190500" y="787400"/>
            <a:ext cx="11739880" cy="5946140"/>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6" name="圆角矩形 5"/>
          <p:cNvSpPr/>
          <p:nvPr/>
        </p:nvSpPr>
        <p:spPr>
          <a:xfrm flipV="1">
            <a:off x="2163445" y="5772785"/>
            <a:ext cx="932180" cy="96075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794" name="AutoShape 5"/>
          <p:cNvSpPr/>
          <p:nvPr/>
        </p:nvSpPr>
        <p:spPr>
          <a:xfrm>
            <a:off x="4347210" y="4687570"/>
            <a:ext cx="1371600" cy="1226820"/>
          </a:xfrm>
          <a:prstGeom prst="wedgeRoundRectCallout">
            <a:avLst>
              <a:gd name="adj1" fmla="val -128009"/>
              <a:gd name="adj2" fmla="val 69047"/>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下载安装好，大医阅读器</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3794"/>
                                        </p:tgtEl>
                                        <p:attrNameLst>
                                          <p:attrName>style.visibility</p:attrName>
                                        </p:attrNameLst>
                                      </p:cBhvr>
                                      <p:to>
                                        <p:strVal val="visible"/>
                                      </p:to>
                                    </p:set>
                                    <p:animEffect transition="in" filter="blinds(horizontal)">
                                      <p:cBhvr>
                                        <p:cTn id="13"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3794"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6995" y="686435"/>
            <a:ext cx="12002770" cy="5996305"/>
          </a:xfrm>
          <a:prstGeom prst="rect">
            <a:avLst/>
          </a:prstGeom>
        </p:spPr>
      </p:pic>
      <p:sp>
        <p:nvSpPr>
          <p:cNvPr id="4" name="圆角矩形 3"/>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6" name="圆角矩形 5"/>
          <p:cNvSpPr/>
          <p:nvPr/>
        </p:nvSpPr>
        <p:spPr>
          <a:xfrm flipV="1">
            <a:off x="226060" y="1442085"/>
            <a:ext cx="2067560" cy="198628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676" name="AutoShape 8"/>
          <p:cNvSpPr/>
          <p:nvPr/>
        </p:nvSpPr>
        <p:spPr>
          <a:xfrm>
            <a:off x="3832225" y="4109720"/>
            <a:ext cx="2764790" cy="1027430"/>
          </a:xfrm>
          <a:prstGeom prst="wedgeRoundRectCallout">
            <a:avLst>
              <a:gd name="adj1" fmla="val -105029"/>
              <a:gd name="adj2" fmla="val -147651"/>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b="1" dirty="0">
                <a:latin typeface="Arial" panose="020B0604020202020204" pitchFamily="34" charset="0"/>
                <a:ea typeface="宋体" panose="02010600030101010101" pitchFamily="2" charset="-122"/>
              </a:rPr>
              <a:t>可以对下载的图书进行分类、方便查找阅读</a:t>
            </a:r>
            <a:endParaRPr lang="zh-CN" altLang="en-US" sz="20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8676"/>
                                        </p:tgtEl>
                                        <p:attrNameLst>
                                          <p:attrName>style.visibility</p:attrName>
                                        </p:attrNameLst>
                                      </p:cBhvr>
                                      <p:to>
                                        <p:strVal val="visible"/>
                                      </p:to>
                                    </p:set>
                                    <p:animEffect transition="in" filter="blinds(horizontal)">
                                      <p:cBhvr>
                                        <p:cTn id="13"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28676"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125730" y="1500505"/>
            <a:ext cx="11841480" cy="5037455"/>
          </a:xfrm>
          <a:prstGeom prst="rect">
            <a:avLst/>
          </a:prstGeom>
        </p:spPr>
      </p:pic>
      <p:sp>
        <p:nvSpPr>
          <p:cNvPr id="9" name="圆角矩形 8"/>
          <p:cNvSpPr/>
          <p:nvPr/>
        </p:nvSpPr>
        <p:spPr>
          <a:xfrm>
            <a:off x="2603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4" name="Rectangle 5"/>
          <p:cNvSpPr/>
          <p:nvPr/>
        </p:nvSpPr>
        <p:spPr>
          <a:xfrm>
            <a:off x="224790" y="784860"/>
            <a:ext cx="11743055" cy="616585"/>
          </a:xfrm>
          <a:prstGeom prst="rect">
            <a:avLst/>
          </a:prstGeom>
          <a:solidFill>
            <a:schemeClr val="bg1"/>
          </a:solidFill>
          <a:ln w="28575" cap="flat" cmpd="sng">
            <a:solidFill>
              <a:srgbClr val="FF0000"/>
            </a:solidFill>
            <a:prstDash val="solid"/>
            <a:miter/>
            <a:headEnd type="none" w="med" len="med"/>
            <a:tailEnd type="none" w="med" len="med"/>
          </a:ln>
        </p:spPr>
        <p:txBody>
          <a:bodyPr wrap="none" lIns="90000" tIns="46800" rIns="90000" bIns="46800" anchor="ctr"/>
          <a:p>
            <a:pPr algn="ctr" eaLnBrk="0" hangingPunct="0"/>
            <a:r>
              <a:rPr lang="zh-CN" altLang="en-US" sz="2800" dirty="0">
                <a:latin typeface="Arial" panose="020B0604020202020204" pitchFamily="34" charset="0"/>
                <a:ea typeface="宋体" panose="02010600030101010101" pitchFamily="2" charset="-122"/>
              </a:rPr>
              <a:t>部分阅读图书版权暂未网络公开，可咨询图书馆获取</a:t>
            </a:r>
            <a:r>
              <a:rPr lang="en-US" altLang="zh-CN" sz="2800" dirty="0">
                <a:latin typeface="Arial" panose="020B0604020202020204" pitchFamily="34" charset="0"/>
                <a:ea typeface="宋体" panose="02010600030101010101" pitchFamily="2" charset="-122"/>
              </a:rPr>
              <a:t>pdf</a:t>
            </a:r>
            <a:r>
              <a:rPr lang="zh-CN" altLang="en-US" sz="2800" dirty="0">
                <a:latin typeface="Arial" panose="020B0604020202020204" pitchFamily="34" charset="0"/>
                <a:ea typeface="宋体" panose="02010600030101010101" pitchFamily="2" charset="-122"/>
              </a:rPr>
              <a:t>全书</a:t>
            </a:r>
            <a:r>
              <a:rPr lang="zh-CN" altLang="en-US" sz="2800" dirty="0">
                <a:latin typeface="Arial" panose="020B0604020202020204" pitchFamily="34" charset="0"/>
                <a:ea typeface="宋体" panose="02010600030101010101" pitchFamily="2" charset="-122"/>
              </a:rPr>
              <a:t> </a:t>
            </a:r>
            <a:endParaRPr lang="zh-CN" altLang="en-US" sz="2800" dirty="0">
              <a:latin typeface="Arial" panose="020B0604020202020204" pitchFamily="34" charset="0"/>
              <a:ea typeface="宋体" panose="02010600030101010101" pitchFamily="2" charset="-122"/>
            </a:endParaRPr>
          </a:p>
        </p:txBody>
      </p:sp>
      <p:sp>
        <p:nvSpPr>
          <p:cNvPr id="5" name="圆角矩形 4"/>
          <p:cNvSpPr/>
          <p:nvPr/>
        </p:nvSpPr>
        <p:spPr>
          <a:xfrm flipV="1">
            <a:off x="3130550" y="4586605"/>
            <a:ext cx="1082675" cy="54102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868" name="AutoShape 5"/>
          <p:cNvSpPr/>
          <p:nvPr/>
        </p:nvSpPr>
        <p:spPr>
          <a:xfrm>
            <a:off x="4747260" y="5676265"/>
            <a:ext cx="3107055" cy="1181735"/>
          </a:xfrm>
          <a:prstGeom prst="wedgeRoundRectCallout">
            <a:avLst>
              <a:gd name="adj1" fmla="val -61260"/>
              <a:gd name="adj2" fmla="val -119210"/>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点击进行参考咨询服务、获取内容</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Effect transition="in" filter="blinds(horizontal)">
                                      <p:cBhvr>
                                        <p:cTn id="13"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6868"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26035" y="835025"/>
            <a:ext cx="7010400" cy="4905375"/>
          </a:xfrm>
          <a:prstGeom prst="rect">
            <a:avLst/>
          </a:prstGeom>
        </p:spPr>
      </p:pic>
      <p:sp>
        <p:nvSpPr>
          <p:cNvPr id="9" name="圆角矩形 8"/>
          <p:cNvSpPr/>
          <p:nvPr/>
        </p:nvSpPr>
        <p:spPr>
          <a:xfrm>
            <a:off x="2603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5" name="圆角矩形 4"/>
          <p:cNvSpPr/>
          <p:nvPr/>
        </p:nvSpPr>
        <p:spPr>
          <a:xfrm flipV="1">
            <a:off x="782955" y="5150485"/>
            <a:ext cx="1387475" cy="50482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4"/>
          <a:stretch>
            <a:fillRect/>
          </a:stretch>
        </p:blipFill>
        <p:spPr>
          <a:xfrm>
            <a:off x="5295900" y="686435"/>
            <a:ext cx="6536690" cy="5521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0" y="779145"/>
            <a:ext cx="9341485" cy="4099560"/>
          </a:xfrm>
          <a:prstGeom prst="rect">
            <a:avLst/>
          </a:prstGeom>
        </p:spPr>
      </p:pic>
      <p:sp>
        <p:nvSpPr>
          <p:cNvPr id="8" name="圆角矩形 7"/>
          <p:cNvSpPr/>
          <p:nvPr/>
        </p:nvSpPr>
        <p:spPr>
          <a:xfrm>
            <a:off x="6787515" y="2200910"/>
            <a:ext cx="2553970" cy="17354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a:t>咨询成功</a:t>
            </a:r>
            <a:r>
              <a:rPr lang="en-US" altLang="zh-CN"/>
              <a:t>    </a:t>
            </a:r>
            <a:endParaRPr lang="en-US" altLang="zh-CN"/>
          </a:p>
          <a:p>
            <a:pPr algn="ctr"/>
            <a:r>
              <a:rPr lang="zh-CN" altLang="en-US"/>
              <a:t>邮箱内容一页</a:t>
            </a:r>
            <a:endParaRPr lang="zh-CN" altLang="en-US"/>
          </a:p>
          <a:p>
            <a:pPr algn="ctr"/>
            <a:r>
              <a:rPr lang="zh-CN" altLang="en-US"/>
              <a:t>打开一页</a:t>
            </a:r>
            <a:endParaRPr lang="zh-CN" altLang="en-US"/>
          </a:p>
        </p:txBody>
      </p:sp>
      <p:sp>
        <p:nvSpPr>
          <p:cNvPr id="9" name="圆角矩形 8"/>
          <p:cNvSpPr/>
          <p:nvPr/>
        </p:nvSpPr>
        <p:spPr>
          <a:xfrm>
            <a:off x="2603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5" name="圆角矩形 4"/>
          <p:cNvSpPr/>
          <p:nvPr/>
        </p:nvSpPr>
        <p:spPr>
          <a:xfrm flipV="1">
            <a:off x="26035" y="2080260"/>
            <a:ext cx="9620885" cy="241427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4"/>
          <a:stretch>
            <a:fillRect/>
          </a:stretch>
        </p:blipFill>
        <p:spPr>
          <a:xfrm>
            <a:off x="5340350" y="915670"/>
            <a:ext cx="6543675" cy="5715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animBg="1"/>
      <p:bldP spid="8"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 name="图片 5"/>
          <p:cNvPicPr>
            <a:picLocks noChangeAspect="1"/>
          </p:cNvPicPr>
          <p:nvPr>
            <p:custDataLst>
              <p:tags r:id="rId2"/>
            </p:custDataLst>
          </p:nvPr>
        </p:nvPicPr>
        <p:blipFill>
          <a:blip r:embed="rId3"/>
          <a:stretch>
            <a:fillRect/>
          </a:stretch>
        </p:blipFill>
        <p:spPr>
          <a:xfrm>
            <a:off x="0" y="2161540"/>
            <a:ext cx="12003405" cy="4100830"/>
          </a:xfrm>
          <a:prstGeom prst="rect">
            <a:avLst/>
          </a:prstGeom>
        </p:spPr>
      </p:pic>
      <p:pic>
        <p:nvPicPr>
          <p:cNvPr id="4" name="图片 3"/>
          <p:cNvPicPr>
            <a:picLocks noChangeAspect="1"/>
          </p:cNvPicPr>
          <p:nvPr>
            <p:custDataLst>
              <p:tags r:id="rId4"/>
            </p:custDataLst>
          </p:nvPr>
        </p:nvPicPr>
        <p:blipFill>
          <a:blip r:embed="rId5"/>
          <a:stretch>
            <a:fillRect/>
          </a:stretch>
        </p:blipFill>
        <p:spPr>
          <a:xfrm>
            <a:off x="0" y="740410"/>
            <a:ext cx="12003405" cy="1171575"/>
          </a:xfrm>
          <a:prstGeom prst="rect">
            <a:avLst/>
          </a:prstGeom>
        </p:spPr>
      </p:pic>
      <p:sp>
        <p:nvSpPr>
          <p:cNvPr id="10" name="圆角矩形 9"/>
          <p:cNvSpPr/>
          <p:nvPr/>
        </p:nvSpPr>
        <p:spPr>
          <a:xfrm>
            <a:off x="0" y="0"/>
            <a:ext cx="12002770" cy="586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7" name="圆角矩形 6"/>
          <p:cNvSpPr/>
          <p:nvPr/>
        </p:nvSpPr>
        <p:spPr>
          <a:xfrm flipV="1">
            <a:off x="10680065" y="1426210"/>
            <a:ext cx="996315" cy="3302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圆角矩形标注 8"/>
          <p:cNvSpPr/>
          <p:nvPr/>
        </p:nvSpPr>
        <p:spPr>
          <a:xfrm>
            <a:off x="737870" y="3678555"/>
            <a:ext cx="1743710" cy="1349375"/>
          </a:xfrm>
          <a:prstGeom prst="wedgeRoundRectCallout">
            <a:avLst>
              <a:gd name="adj1" fmla="val 109338"/>
              <a:gd name="adj2" fmla="val 36397"/>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b="1" strike="noStrike" noProof="1"/>
              <a:t>填写书名、作者、主题词等详细信息进行高级检索</a:t>
            </a:r>
            <a:endParaRPr lang="zh-CN" altLang="en-US" b="1" strike="noStrike" noProof="1"/>
          </a:p>
        </p:txBody>
      </p:sp>
      <p:sp>
        <p:nvSpPr>
          <p:cNvPr id="2" name="圆角矩形 1"/>
          <p:cNvSpPr/>
          <p:nvPr/>
        </p:nvSpPr>
        <p:spPr>
          <a:xfrm flipV="1">
            <a:off x="4194810" y="2962275"/>
            <a:ext cx="4672965" cy="141224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2" grpId="0" bldLvl="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0" y="686435"/>
            <a:ext cx="12002135" cy="5192395"/>
          </a:xfrm>
          <a:prstGeom prst="rect">
            <a:avLst/>
          </a:prstGeom>
        </p:spPr>
      </p:pic>
      <p:sp>
        <p:nvSpPr>
          <p:cNvPr id="10" name="圆角矩形 9"/>
          <p:cNvSpPr/>
          <p:nvPr/>
        </p:nvSpPr>
        <p:spPr>
          <a:xfrm>
            <a:off x="0" y="0"/>
            <a:ext cx="12002770" cy="586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7" name="圆角矩形 6"/>
          <p:cNvSpPr/>
          <p:nvPr/>
        </p:nvSpPr>
        <p:spPr>
          <a:xfrm flipV="1">
            <a:off x="2574290" y="1634490"/>
            <a:ext cx="5186680" cy="47117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p:cNvPicPr>
            <a:picLocks noChangeAspect="1"/>
          </p:cNvPicPr>
          <p:nvPr/>
        </p:nvPicPr>
        <p:blipFill>
          <a:blip r:embed="rId2"/>
          <a:stretch>
            <a:fillRect/>
          </a:stretch>
        </p:blipFill>
        <p:spPr>
          <a:xfrm>
            <a:off x="287655" y="748030"/>
            <a:ext cx="11427460" cy="5362575"/>
          </a:xfrm>
          <a:prstGeom prst="rect">
            <a:avLst/>
          </a:prstGeom>
        </p:spPr>
      </p:pic>
      <p:sp>
        <p:nvSpPr>
          <p:cNvPr id="10" name="圆角矩形 9"/>
          <p:cNvSpPr/>
          <p:nvPr/>
        </p:nvSpPr>
        <p:spPr>
          <a:xfrm>
            <a:off x="0" y="0"/>
            <a:ext cx="12002770" cy="586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9" name="圆角矩形标注 8"/>
          <p:cNvSpPr/>
          <p:nvPr/>
        </p:nvSpPr>
        <p:spPr>
          <a:xfrm>
            <a:off x="1254125" y="2213610"/>
            <a:ext cx="1743710" cy="1349375"/>
          </a:xfrm>
          <a:prstGeom prst="wedgeRoundRectCallout">
            <a:avLst>
              <a:gd name="adj1" fmla="val 109338"/>
              <a:gd name="adj2" fmla="val 36397"/>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b="1" strike="noStrike" noProof="1"/>
              <a:t>填写专业检索内容、进行图书检索</a:t>
            </a:r>
            <a:endParaRPr lang="zh-CN" altLang="en-US" b="1" strike="noStrike" noProof="1"/>
          </a:p>
        </p:txBody>
      </p:sp>
      <p:sp>
        <p:nvSpPr>
          <p:cNvPr id="7" name="圆角矩形 6"/>
          <p:cNvSpPr/>
          <p:nvPr/>
        </p:nvSpPr>
        <p:spPr>
          <a:xfrm flipV="1">
            <a:off x="1668780" y="910590"/>
            <a:ext cx="1490345" cy="55435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文本框 3"/>
          <p:cNvSpPr txBox="1"/>
          <p:nvPr/>
        </p:nvSpPr>
        <p:spPr>
          <a:xfrm>
            <a:off x="523240" y="1347470"/>
            <a:ext cx="3666490" cy="491490"/>
          </a:xfrm>
          <a:prstGeom prst="rect">
            <a:avLst/>
          </a:prstGeom>
          <a:noFill/>
        </p:spPr>
        <p:txBody>
          <a:bodyPr wrap="none" rtlCol="0">
            <a:spAutoFit/>
          </a:bodyPr>
          <a:p>
            <a:pPr algn="l"/>
            <a:r>
              <a:rPr lang="en-US" sz="2600" b="1">
                <a:latin typeface="+mj-ea"/>
                <a:ea typeface="+mj-ea"/>
                <a:cs typeface="+mj-ea"/>
              </a:rPr>
              <a:t>3.一站式检索(多面搜索)</a:t>
            </a:r>
            <a:endParaRPr lang="en-US" sz="2600" b="1">
              <a:latin typeface="+mj-ea"/>
              <a:ea typeface="+mj-ea"/>
              <a:cs typeface="+mj-ea"/>
            </a:endParaRPr>
          </a:p>
        </p:txBody>
      </p:sp>
      <p:sp>
        <p:nvSpPr>
          <p:cNvPr id="5" name="文本框 4"/>
          <p:cNvSpPr txBox="1"/>
          <p:nvPr/>
        </p:nvSpPr>
        <p:spPr>
          <a:xfrm>
            <a:off x="333375" y="2255520"/>
            <a:ext cx="11670030" cy="3498850"/>
          </a:xfrm>
          <a:prstGeom prst="rect">
            <a:avLst/>
          </a:prstGeom>
          <a:noFill/>
        </p:spPr>
        <p:txBody>
          <a:bodyPr wrap="square" rtlCol="0">
            <a:noAutofit/>
          </a:bodyPr>
          <a:p>
            <a:pPr indent="-635000" algn="l" fontAlgn="auto">
              <a:extLst>
                <a:ext uri="{35155182-B16C-46BC-9424-99874614C6A1}">
                  <wpsdc:indentchars xmlns:wpsdc="http://www.wps.cn/officeDocument/2017/drawingmlCustomData" val="-200" checksum="1892887973"/>
                </a:ext>
              </a:extLst>
            </a:pPr>
            <a:r>
              <a:rPr lang="zh-CN" altLang="en-US" sz="2500" b="1"/>
              <a:t>         大医医学搜索凭借先进的检索技术，整合文献服务单位各种文献类型、收录各种数据库的资源，帮助读者扩大知识搜索的范围。读者在一次搜索后，可以同时获得围绕知识点多角度、全面的学术信息。在海量的学术资源库前端为广大读者打造一个崭新、专业的学术检索工具。</a:t>
            </a:r>
            <a:endParaRPr lang="zh-CN" altLang="en-US" sz="2500" b="1"/>
          </a:p>
          <a:p>
            <a:pPr indent="-635000" algn="l" fontAlgn="auto">
              <a:extLst>
                <a:ext uri="{35155182-B16C-46BC-9424-99874614C6A1}">
                  <wpsdc:indentchars xmlns:wpsdc="http://www.wps.cn/officeDocument/2017/drawingmlCustomData" val="-200" checksum="1892887973"/>
                </a:ext>
              </a:extLst>
            </a:pPr>
            <a:r>
              <a:rPr lang="zh-CN" altLang="en-US" sz="2500" b="1"/>
              <a:t>         检索任何词时，无论当前检索什么内容，均能同时得到(显示在右侧)相关的人物、工具书词条、图书期刊、报纸、会议论文、学位论文、网页、图片、视频、专利、标准等。</a:t>
            </a:r>
            <a:endParaRPr lang="zh-CN" altLang="en-US" sz="2500" b="1"/>
          </a:p>
          <a:p>
            <a:pPr indent="-457200" algn="l" fontAlgn="auto">
              <a:extLst>
                <a:ext uri="{35155182-B16C-46BC-9424-99874614C6A1}">
                  <wpsdc:indentchars xmlns:wpsdc="http://www.wps.cn/officeDocument/2017/drawingmlCustomData" val="-200" checksum="932098519"/>
                </a:ext>
              </a:extLst>
            </a:pPr>
            <a:r>
              <a:rPr lang="zh-CN" altLang="en-US" b="1">
                <a:sym typeface="+mn-ea"/>
              </a:rPr>
              <a:t>    </a:t>
            </a:r>
            <a:endParaRPr lang="zh-CN" altLang="en-US" b="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rcRect b="5139"/>
          <a:stretch>
            <a:fillRect/>
          </a:stretch>
        </p:blipFill>
        <p:spPr>
          <a:xfrm>
            <a:off x="0" y="586740"/>
            <a:ext cx="12163425" cy="5767070"/>
          </a:xfrm>
          <a:prstGeom prst="rect">
            <a:avLst/>
          </a:prstGeom>
        </p:spPr>
      </p:pic>
      <p:grpSp>
        <p:nvGrpSpPr>
          <p:cNvPr id="23" name="组合 22"/>
          <p:cNvGrpSpPr/>
          <p:nvPr/>
        </p:nvGrpSpPr>
        <p:grpSpPr>
          <a:xfrm>
            <a:off x="8108315" y="2003425"/>
            <a:ext cx="1437640" cy="3246120"/>
            <a:chOff x="11480" y="2830"/>
            <a:chExt cx="2264" cy="5112"/>
          </a:xfrm>
        </p:grpSpPr>
        <p:sp>
          <p:nvSpPr>
            <p:cNvPr id="4" name="圆角矩形标注 3"/>
            <p:cNvSpPr/>
            <p:nvPr/>
          </p:nvSpPr>
          <p:spPr>
            <a:xfrm>
              <a:off x="11480" y="7167"/>
              <a:ext cx="1900" cy="775"/>
            </a:xfrm>
            <a:prstGeom prst="wedgeRoundRectCallout">
              <a:avLst>
                <a:gd name="adj1" fmla="val 109338"/>
                <a:gd name="adj2" fmla="val 36397"/>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相关报纸</a:t>
              </a:r>
              <a:endParaRPr lang="zh-CN" altLang="en-US" strike="noStrike" noProof="1"/>
            </a:p>
          </p:txBody>
        </p:sp>
        <p:sp>
          <p:nvSpPr>
            <p:cNvPr id="7" name="圆角矩形标注 6"/>
            <p:cNvSpPr/>
            <p:nvPr/>
          </p:nvSpPr>
          <p:spPr>
            <a:xfrm>
              <a:off x="11533" y="5147"/>
              <a:ext cx="1847" cy="775"/>
            </a:xfrm>
            <a:prstGeom prst="wedgeRoundRectCallout">
              <a:avLst>
                <a:gd name="adj1" fmla="val 109338"/>
                <a:gd name="adj2" fmla="val 36397"/>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相关期刊</a:t>
              </a:r>
              <a:endParaRPr lang="en-US" altLang="zh-CN" strike="noStrike" noProof="1"/>
            </a:p>
          </p:txBody>
        </p:sp>
        <p:sp>
          <p:nvSpPr>
            <p:cNvPr id="18" name="圆角矩形标注 17"/>
            <p:cNvSpPr/>
            <p:nvPr/>
          </p:nvSpPr>
          <p:spPr>
            <a:xfrm>
              <a:off x="11844" y="2830"/>
              <a:ext cx="1900" cy="775"/>
            </a:xfrm>
            <a:prstGeom prst="wedgeRoundRectCallout">
              <a:avLst>
                <a:gd name="adj1" fmla="val 109338"/>
                <a:gd name="adj2" fmla="val 36397"/>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相关百科</a:t>
              </a:r>
              <a:endParaRPr lang="en-US" altLang="zh-CN" strike="noStrike" noProof="1"/>
            </a:p>
          </p:txBody>
        </p:sp>
      </p:grpSp>
      <p:sp>
        <p:nvSpPr>
          <p:cNvPr id="20" name="圆角矩形 19"/>
          <p:cNvSpPr/>
          <p:nvPr/>
        </p:nvSpPr>
        <p:spPr>
          <a:xfrm>
            <a:off x="26035" y="0"/>
            <a:ext cx="12002770" cy="586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r>
              <a:rPr lang="en-US" altLang="zh-CN" sz="4000" b="1">
                <a:solidFill>
                  <a:schemeClr val="tx1"/>
                </a:solidFill>
              </a:rPr>
              <a:t>——</a:t>
            </a:r>
            <a:r>
              <a:rPr lang="zh-CN" altLang="en-US" sz="4000" b="1">
                <a:solidFill>
                  <a:schemeClr val="tx1"/>
                </a:solidFill>
              </a:rPr>
              <a:t>一站式检索</a:t>
            </a:r>
            <a:endParaRPr lang="zh-CN" altLang="en-US" sz="4000" b="1">
              <a:solidFill>
                <a:schemeClr val="tx1"/>
              </a:solidFill>
            </a:endParaRPr>
          </a:p>
        </p:txBody>
      </p:sp>
      <p:sp>
        <p:nvSpPr>
          <p:cNvPr id="6" name="圆角矩形标注 5"/>
          <p:cNvSpPr/>
          <p:nvPr/>
        </p:nvSpPr>
        <p:spPr>
          <a:xfrm>
            <a:off x="8124825" y="5861685"/>
            <a:ext cx="1206500" cy="492125"/>
          </a:xfrm>
          <a:prstGeom prst="wedgeRoundRectCallout">
            <a:avLst>
              <a:gd name="adj1" fmla="val 136315"/>
              <a:gd name="adj2" fmla="val -22000"/>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相关政策</a:t>
            </a:r>
            <a:endParaRPr lang="zh-CN" altLang="en-US" strike="noStrike" noProof="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0" y="581025"/>
            <a:ext cx="12003405" cy="6076315"/>
          </a:xfrm>
          <a:prstGeom prst="rect">
            <a:avLst/>
          </a:prstGeom>
        </p:spPr>
      </p:pic>
      <p:sp>
        <p:nvSpPr>
          <p:cNvPr id="5" name="圆角矩形标注 4"/>
          <p:cNvSpPr/>
          <p:nvPr/>
        </p:nvSpPr>
        <p:spPr>
          <a:xfrm>
            <a:off x="7661910" y="950595"/>
            <a:ext cx="1206500" cy="492125"/>
          </a:xfrm>
          <a:prstGeom prst="wedgeRoundRectCallout">
            <a:avLst>
              <a:gd name="adj1" fmla="val 142052"/>
              <a:gd name="adj2" fmla="val -49483"/>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相关知识</a:t>
            </a:r>
            <a:endParaRPr lang="en-US" altLang="zh-CN" strike="noStrike" noProof="1"/>
          </a:p>
        </p:txBody>
      </p:sp>
      <p:sp>
        <p:nvSpPr>
          <p:cNvPr id="7" name="圆角矩形标注 6"/>
          <p:cNvSpPr/>
          <p:nvPr/>
        </p:nvSpPr>
        <p:spPr>
          <a:xfrm>
            <a:off x="7004685" y="2103120"/>
            <a:ext cx="1743710" cy="492125"/>
          </a:xfrm>
          <a:prstGeom prst="wedgeRoundRectCallout">
            <a:avLst>
              <a:gd name="adj1" fmla="val 129898"/>
              <a:gd name="adj2" fmla="val -149612"/>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相关学位论文</a:t>
            </a:r>
            <a:endParaRPr lang="en-US" altLang="zh-CN" strike="noStrike" noProof="1"/>
          </a:p>
        </p:txBody>
      </p:sp>
      <p:sp>
        <p:nvSpPr>
          <p:cNvPr id="8" name="圆角矩形标注 7"/>
          <p:cNvSpPr/>
          <p:nvPr/>
        </p:nvSpPr>
        <p:spPr>
          <a:xfrm>
            <a:off x="6725285" y="3093720"/>
            <a:ext cx="2023110" cy="492125"/>
          </a:xfrm>
          <a:prstGeom prst="wedgeRoundRectCallout">
            <a:avLst>
              <a:gd name="adj1" fmla="val 114752"/>
              <a:gd name="adj2" fmla="val -122258"/>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相关会议论文</a:t>
            </a:r>
            <a:endParaRPr lang="zh-CN" altLang="en-US" strike="noStrike" noProof="1"/>
          </a:p>
        </p:txBody>
      </p:sp>
      <p:sp>
        <p:nvSpPr>
          <p:cNvPr id="10" name="圆角矩形 9"/>
          <p:cNvSpPr/>
          <p:nvPr/>
        </p:nvSpPr>
        <p:spPr>
          <a:xfrm>
            <a:off x="0" y="0"/>
            <a:ext cx="12002770" cy="586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r>
              <a:rPr lang="en-US" altLang="zh-CN" sz="4000" b="1">
                <a:solidFill>
                  <a:schemeClr val="tx1"/>
                </a:solidFill>
              </a:rPr>
              <a:t>——</a:t>
            </a:r>
            <a:r>
              <a:rPr lang="zh-CN" altLang="en-US" sz="4000" b="1">
                <a:solidFill>
                  <a:schemeClr val="tx1"/>
                </a:solidFill>
              </a:rPr>
              <a:t>一站式检索</a:t>
            </a:r>
            <a:endParaRPr lang="zh-CN" altLang="en-US" sz="4000" b="1">
              <a:solidFill>
                <a:schemeClr val="tx1"/>
              </a:solidFill>
            </a:endParaRPr>
          </a:p>
        </p:txBody>
      </p:sp>
      <p:sp>
        <p:nvSpPr>
          <p:cNvPr id="4" name="圆角矩形标注 3"/>
          <p:cNvSpPr/>
          <p:nvPr/>
        </p:nvSpPr>
        <p:spPr>
          <a:xfrm>
            <a:off x="6584315" y="5908040"/>
            <a:ext cx="2023110" cy="492125"/>
          </a:xfrm>
          <a:prstGeom prst="wedgeRoundRectCallout">
            <a:avLst>
              <a:gd name="adj1" fmla="val 128719"/>
              <a:gd name="adj2" fmla="val 75548"/>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相关考试辅导</a:t>
            </a:r>
            <a:endParaRPr lang="zh-CN" altLang="en-US" strike="noStrike" noProof="1"/>
          </a:p>
        </p:txBody>
      </p:sp>
      <p:sp>
        <p:nvSpPr>
          <p:cNvPr id="12" name="圆角矩形标注 11"/>
          <p:cNvSpPr/>
          <p:nvPr/>
        </p:nvSpPr>
        <p:spPr>
          <a:xfrm>
            <a:off x="6584315" y="5042535"/>
            <a:ext cx="2023110" cy="492125"/>
          </a:xfrm>
          <a:prstGeom prst="wedgeRoundRectCallout">
            <a:avLst>
              <a:gd name="adj1" fmla="val 121971"/>
              <a:gd name="adj2" fmla="val -69870"/>
              <a:gd name="adj3" fmla="val 16667"/>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p>
            <a:pPr algn="ctr" fontAlgn="base"/>
            <a:r>
              <a:rPr lang="zh-CN" altLang="en-US" strike="noStrike" noProof="1"/>
              <a:t>相关课程课件</a:t>
            </a:r>
            <a:endParaRPr lang="zh-CN" altLang="en-US" strike="noStrike" noProof="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P spid="8" grpId="0" bldLvl="0" animBg="1"/>
      <p:bldP spid="4" grpId="0" bldLvl="0" animBg="1"/>
      <p:bldP spid="12"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0" y="586740"/>
            <a:ext cx="11899265" cy="6108700"/>
          </a:xfrm>
          <a:prstGeom prst="rect">
            <a:avLst/>
          </a:prstGeom>
        </p:spPr>
      </p:pic>
      <p:sp>
        <p:nvSpPr>
          <p:cNvPr id="10" name="圆角矩形 9"/>
          <p:cNvSpPr/>
          <p:nvPr/>
        </p:nvSpPr>
        <p:spPr>
          <a:xfrm>
            <a:off x="0" y="0"/>
            <a:ext cx="12002770" cy="586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sp>
        <p:nvSpPr>
          <p:cNvPr id="6" name="圆角矩形 5"/>
          <p:cNvSpPr/>
          <p:nvPr/>
        </p:nvSpPr>
        <p:spPr>
          <a:xfrm flipV="1">
            <a:off x="1943100" y="1097280"/>
            <a:ext cx="1225550" cy="38354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flipV="1">
            <a:off x="2269490" y="1993900"/>
            <a:ext cx="2820035" cy="30099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868" name="AutoShape 5"/>
          <p:cNvSpPr/>
          <p:nvPr/>
        </p:nvSpPr>
        <p:spPr>
          <a:xfrm>
            <a:off x="8010525" y="2694305"/>
            <a:ext cx="3238500" cy="894080"/>
          </a:xfrm>
          <a:prstGeom prst="wedgeRoundRectCallout">
            <a:avLst>
              <a:gd name="adj1" fmla="val -143196"/>
              <a:gd name="adj2" fmla="val -81818"/>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多关键词检索</a:t>
            </a:r>
            <a:r>
              <a:rPr lang="en-US"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空格隔开</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Effect transition="in" filter="blinds(horizontal)">
                                      <p:cBhvr>
                                        <p:cTn id="13" dur="500"/>
                                        <p:tgtEl>
                                          <p:spTgt spid="3686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6868" grpId="0" bldLvl="0" animBg="1"/>
      <p:bldP spid="7"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nvPicPr>
        <p:blipFill>
          <a:blip r:embed="rId2"/>
          <a:stretch>
            <a:fillRect/>
          </a:stretch>
        </p:blipFill>
        <p:spPr>
          <a:xfrm>
            <a:off x="0" y="647700"/>
            <a:ext cx="12506325" cy="5562600"/>
          </a:xfrm>
          <a:prstGeom prst="rect">
            <a:avLst/>
          </a:prstGeom>
        </p:spPr>
      </p:pic>
      <p:sp>
        <p:nvSpPr>
          <p:cNvPr id="10" name="圆角矩形 9"/>
          <p:cNvSpPr/>
          <p:nvPr/>
        </p:nvSpPr>
        <p:spPr>
          <a:xfrm>
            <a:off x="0" y="0"/>
            <a:ext cx="12002770" cy="586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图书频道</a:t>
            </a:r>
            <a:endParaRPr lang="zh-CN" altLang="en-US" sz="4000" b="1">
              <a:solidFill>
                <a:schemeClr val="tx1"/>
              </a:solidFill>
            </a:endParaRPr>
          </a:p>
        </p:txBody>
      </p:sp>
      <p:pic>
        <p:nvPicPr>
          <p:cNvPr id="3" name="图片 2"/>
          <p:cNvPicPr>
            <a:picLocks noChangeAspect="1"/>
          </p:cNvPicPr>
          <p:nvPr/>
        </p:nvPicPr>
        <p:blipFill>
          <a:blip r:embed="rId3"/>
          <a:stretch>
            <a:fillRect/>
          </a:stretch>
        </p:blipFill>
        <p:spPr>
          <a:xfrm>
            <a:off x="826770" y="1781175"/>
            <a:ext cx="12115800" cy="5534025"/>
          </a:xfrm>
          <a:prstGeom prst="rect">
            <a:avLst/>
          </a:prstGeom>
        </p:spPr>
      </p:pic>
      <p:pic>
        <p:nvPicPr>
          <p:cNvPr id="4" name="图片 3"/>
          <p:cNvPicPr>
            <a:picLocks noChangeAspect="1"/>
          </p:cNvPicPr>
          <p:nvPr/>
        </p:nvPicPr>
        <p:blipFill>
          <a:blip r:embed="rId4"/>
          <a:stretch>
            <a:fillRect/>
          </a:stretch>
        </p:blipFill>
        <p:spPr>
          <a:xfrm>
            <a:off x="2242820" y="2701290"/>
            <a:ext cx="12468225" cy="5219700"/>
          </a:xfrm>
          <a:prstGeom prst="rect">
            <a:avLst/>
          </a:prstGeom>
        </p:spPr>
      </p:pic>
      <p:sp>
        <p:nvSpPr>
          <p:cNvPr id="41985" name="标题 40961"/>
          <p:cNvSpPr>
            <a:spLocks noGrp="1"/>
          </p:cNvSpPr>
          <p:nvPr>
            <p:ph type="title"/>
          </p:nvPr>
        </p:nvSpPr>
        <p:spPr>
          <a:xfrm>
            <a:off x="5551170" y="4276090"/>
            <a:ext cx="8229600" cy="544830"/>
          </a:xfrm>
        </p:spPr>
        <p:txBody>
          <a:bodyPr anchor="ctr">
            <a:normAutofit fontScale="90000"/>
          </a:bodyPr>
          <a:p>
            <a:pPr algn="ctr"/>
            <a:r>
              <a:rPr lang="zh-CN" altLang="en-US" dirty="0">
                <a:ln w="22225">
                  <a:solidFill>
                    <a:schemeClr val="accent2"/>
                  </a:solidFill>
                  <a:prstDash val="solid"/>
                </a:ln>
                <a:solidFill>
                  <a:schemeClr val="accent2">
                    <a:lumMod val="40000"/>
                    <a:lumOff val="60000"/>
                  </a:schemeClr>
                </a:solidFill>
                <a:effectLst/>
              </a:rPr>
              <a:t>图书不限于医学范围</a:t>
            </a:r>
            <a:endParaRPr lang="zh-CN" altLang="en-US" dirty="0">
              <a:ln w="22225">
                <a:solidFill>
                  <a:schemeClr val="accent2"/>
                </a:solidFill>
                <a:prstDash val="solid"/>
              </a:ln>
              <a:solidFill>
                <a:schemeClr val="accent2">
                  <a:lumMod val="40000"/>
                  <a:lumOff val="60000"/>
                </a:schemeClr>
              </a:solidFill>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41985"/>
                                        </p:tgtEl>
                                        <p:attrNameLst>
                                          <p:attrName>style.visibility</p:attrName>
                                        </p:attrNameLst>
                                      </p:cBhvr>
                                      <p:to>
                                        <p:strVal val="visible"/>
                                      </p:to>
                                    </p:set>
                                    <p:animEffect transition="in" filter="blinds(horizontal)">
                                      <p:cBhvr>
                                        <p:cTn id="25" dur="500"/>
                                        <p:tgtEl>
                                          <p:spTgt spid="41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5" grpId="0"/>
      <p:bldP spid="41985" grpId="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文本框 1"/>
          <p:cNvSpPr txBox="1"/>
          <p:nvPr/>
        </p:nvSpPr>
        <p:spPr>
          <a:xfrm>
            <a:off x="565150" y="716280"/>
            <a:ext cx="2800985" cy="553085"/>
          </a:xfrm>
          <a:prstGeom prst="rect">
            <a:avLst/>
          </a:prstGeom>
          <a:noFill/>
        </p:spPr>
        <p:txBody>
          <a:bodyPr wrap="square" rtlCol="0">
            <a:spAutoFit/>
          </a:bodyPr>
          <a:p>
            <a:pPr algn="l"/>
            <a:r>
              <a:rPr lang="en-US" sz="3000" b="1">
                <a:latin typeface="+mj-ea"/>
                <a:ea typeface="+mj-ea"/>
                <a:cs typeface="+mj-ea"/>
              </a:rPr>
              <a:t>4.</a:t>
            </a:r>
            <a:r>
              <a:rPr lang="zh-CN" altLang="en-US" sz="3000" b="1">
                <a:latin typeface="+mj-ea"/>
                <a:ea typeface="+mj-ea"/>
                <a:cs typeface="+mj-ea"/>
              </a:rPr>
              <a:t>期刊检索</a:t>
            </a:r>
            <a:endParaRPr lang="zh-CN" altLang="en-US" sz="3000" b="1">
              <a:latin typeface="+mj-ea"/>
              <a:ea typeface="+mj-ea"/>
              <a:cs typeface="+mj-ea"/>
            </a:endParaRPr>
          </a:p>
        </p:txBody>
      </p:sp>
      <p:sp>
        <p:nvSpPr>
          <p:cNvPr id="3" name="文本框 2"/>
          <p:cNvSpPr txBox="1"/>
          <p:nvPr/>
        </p:nvSpPr>
        <p:spPr>
          <a:xfrm>
            <a:off x="790575" y="1456055"/>
            <a:ext cx="11117580" cy="4276725"/>
          </a:xfrm>
          <a:prstGeom prst="rect">
            <a:avLst/>
          </a:prstGeom>
          <a:noFill/>
        </p:spPr>
        <p:txBody>
          <a:bodyPr wrap="square" rtlCol="0" anchor="t">
            <a:spAutoFit/>
          </a:bodyPr>
          <a:p>
            <a:pPr indent="-457200" algn="l" fontAlgn="auto">
              <a:extLst>
                <a:ext uri="{35155182-B16C-46BC-9424-99874614C6A1}">
                  <wpsdc:indentchars xmlns:wpsdc="http://www.wps.cn/officeDocument/2017/drawingmlCustomData" val="-200" checksum="932098519"/>
                </a:ext>
              </a:extLst>
            </a:pPr>
            <a:r>
              <a:rPr lang="en-US" b="1">
                <a:sym typeface="+mn-ea"/>
              </a:rPr>
              <a:t>  </a:t>
            </a:r>
            <a:r>
              <a:rPr lang="en-US" sz="3200" b="1">
                <a:sym typeface="+mn-ea"/>
              </a:rPr>
              <a:t>   </a:t>
            </a:r>
            <a:r>
              <a:rPr sz="3000" b="1">
                <a:sym typeface="+mn-ea"/>
              </a:rPr>
              <a:t>提供了丰富的</a:t>
            </a:r>
            <a:r>
              <a:rPr lang="zh-CN" sz="3000" b="1">
                <a:sym typeface="+mn-ea"/>
              </a:rPr>
              <a:t>期刊</a:t>
            </a:r>
            <a:r>
              <a:rPr sz="3000" b="1">
                <a:sym typeface="+mn-ea"/>
              </a:rPr>
              <a:t>揭示信息(封面、</a:t>
            </a:r>
            <a:r>
              <a:rPr lang="zh-CN" sz="3000" b="1">
                <a:sym typeface="+mn-ea"/>
              </a:rPr>
              <a:t>刊</a:t>
            </a:r>
            <a:r>
              <a:rPr sz="3000" b="1">
                <a:sym typeface="+mn-ea"/>
              </a:rPr>
              <a:t>名、</a:t>
            </a:r>
            <a:r>
              <a:rPr lang="zh-CN" sz="3000" b="1">
                <a:sym typeface="+mn-ea"/>
              </a:rPr>
              <a:t>刊号</a:t>
            </a:r>
            <a:r>
              <a:rPr sz="3000" b="1">
                <a:sym typeface="+mn-ea"/>
              </a:rPr>
              <a:t>、</a:t>
            </a:r>
            <a:r>
              <a:rPr lang="en-US" sz="3000" b="1">
                <a:sym typeface="+mn-ea"/>
              </a:rPr>
              <a:t>ISSN</a:t>
            </a:r>
            <a:r>
              <a:rPr lang="zh-CN" altLang="en-US" sz="3000" b="1">
                <a:sym typeface="+mn-ea"/>
              </a:rPr>
              <a:t>、作者、影响因子</a:t>
            </a:r>
            <a:r>
              <a:rPr sz="3000" b="1">
                <a:sym typeface="+mn-ea"/>
              </a:rPr>
              <a:t>)实现了</a:t>
            </a:r>
            <a:r>
              <a:rPr lang="zh-CN" sz="3000" b="1">
                <a:sym typeface="+mn-ea"/>
              </a:rPr>
              <a:t>期刊</a:t>
            </a:r>
            <a:r>
              <a:rPr sz="3000" b="1">
                <a:sym typeface="+mn-ea"/>
              </a:rPr>
              <a:t>的</a:t>
            </a:r>
            <a:r>
              <a:rPr lang="zh-CN" sz="3000" b="1">
                <a:sym typeface="+mn-ea"/>
              </a:rPr>
              <a:t>多样</a:t>
            </a:r>
            <a:r>
              <a:rPr sz="3000" b="1">
                <a:sym typeface="+mn-ea"/>
              </a:rPr>
              <a:t>检索，使读者通过检索知识点来准确查找</a:t>
            </a:r>
            <a:r>
              <a:rPr lang="zh-CN" sz="3000" b="1">
                <a:sym typeface="+mn-ea"/>
              </a:rPr>
              <a:t>期刊</a:t>
            </a:r>
            <a:endParaRPr sz="3000" b="1"/>
          </a:p>
          <a:p>
            <a:pPr indent="-762000" algn="l" fontAlgn="auto">
              <a:extLst>
                <a:ext uri="{35155182-B16C-46BC-9424-99874614C6A1}">
                  <wpsdc:indentchars xmlns:wpsdc="http://www.wps.cn/officeDocument/2017/drawingmlCustomData" val="-200" checksum="4024886395"/>
                </a:ext>
              </a:extLst>
            </a:pPr>
            <a:r>
              <a:rPr sz="3000" b="1">
                <a:sym typeface="+mn-ea"/>
              </a:rPr>
              <a:t>         </a:t>
            </a:r>
            <a:r>
              <a:rPr lang="zh-CN" sz="3000" b="1">
                <a:sym typeface="+mn-ea"/>
              </a:rPr>
              <a:t>期刊种类</a:t>
            </a:r>
            <a:r>
              <a:rPr sz="3000" b="1">
                <a:sym typeface="+mn-ea"/>
              </a:rPr>
              <a:t>多</a:t>
            </a:r>
            <a:r>
              <a:rPr lang="zh-CN" sz="3000" b="1">
                <a:sym typeface="+mn-ea"/>
              </a:rPr>
              <a:t>种类</a:t>
            </a:r>
            <a:r>
              <a:rPr sz="3000" b="1">
                <a:sym typeface="+mn-ea"/>
              </a:rPr>
              <a:t>全，</a:t>
            </a:r>
            <a:r>
              <a:rPr lang="zh-CN" sz="3000" b="1">
                <a:sym typeface="+mn-ea"/>
              </a:rPr>
              <a:t>追随时间长</a:t>
            </a:r>
            <a:r>
              <a:rPr sz="3000" b="1">
                <a:sym typeface="+mn-ea"/>
              </a:rPr>
              <a:t>涵盖了几乎所有</a:t>
            </a:r>
            <a:r>
              <a:rPr lang="zh-CN" sz="3000" b="1">
                <a:sym typeface="+mn-ea"/>
              </a:rPr>
              <a:t>从</a:t>
            </a:r>
            <a:r>
              <a:rPr sz="3000" b="1">
                <a:sym typeface="+mn-ea"/>
              </a:rPr>
              <a:t>出版</a:t>
            </a:r>
            <a:r>
              <a:rPr lang="zh-CN" sz="3000" b="1">
                <a:sym typeface="+mn-ea"/>
              </a:rPr>
              <a:t>年开始的</a:t>
            </a:r>
            <a:r>
              <a:rPr sz="3000" b="1">
                <a:sym typeface="+mn-ea"/>
              </a:rPr>
              <a:t>中</a:t>
            </a:r>
            <a:r>
              <a:rPr lang="zh-CN" sz="3000" b="1">
                <a:sym typeface="+mn-ea"/>
              </a:rPr>
              <a:t>外</a:t>
            </a:r>
            <a:r>
              <a:rPr sz="3000" b="1">
                <a:sym typeface="+mn-ea"/>
              </a:rPr>
              <a:t>文</a:t>
            </a:r>
            <a:r>
              <a:rPr lang="zh-CN" sz="3000" b="1">
                <a:sym typeface="+mn-ea"/>
              </a:rPr>
              <a:t>期刊</a:t>
            </a:r>
            <a:r>
              <a:rPr sz="3000" b="1">
                <a:sym typeface="+mn-ea"/>
              </a:rPr>
              <a:t>，</a:t>
            </a:r>
            <a:r>
              <a:rPr lang="zh-CN" sz="3000" b="1">
                <a:sym typeface="+mn-ea"/>
              </a:rPr>
              <a:t>每年都会对期刊进行更新</a:t>
            </a:r>
            <a:r>
              <a:rPr sz="3000" b="1">
                <a:sym typeface="+mn-ea"/>
              </a:rPr>
              <a:t>，使读者可以轻易知道总共出版过多少</a:t>
            </a:r>
            <a:r>
              <a:rPr lang="zh-CN" sz="3000" b="1">
                <a:sym typeface="+mn-ea"/>
              </a:rPr>
              <a:t>期的期刊</a:t>
            </a:r>
            <a:r>
              <a:rPr sz="3000" b="1">
                <a:sym typeface="+mn-ea"/>
              </a:rPr>
              <a:t>，每年出版了什么</a:t>
            </a:r>
            <a:r>
              <a:rPr lang="zh-CN" sz="3000" b="1">
                <a:sym typeface="+mn-ea"/>
              </a:rPr>
              <a:t>新期刊，并且我们提供了医学期刊导航，读者可以根据需求到医学期刊导航中进行搜索。</a:t>
            </a:r>
            <a:endParaRPr sz="3000" b="1"/>
          </a:p>
          <a:p>
            <a:pPr indent="-762000" algn="l" fontAlgn="auto">
              <a:extLst>
                <a:ext uri="{35155182-B16C-46BC-9424-99874614C6A1}">
                  <wpsdc:indentchars xmlns:wpsdc="http://www.wps.cn/officeDocument/2017/drawingmlCustomData" val="-200" checksum="4024886395"/>
                </a:ext>
              </a:extLst>
            </a:pPr>
            <a:r>
              <a:rPr sz="3000" b="1">
                <a:sym typeface="+mn-ea"/>
              </a:rPr>
              <a:t>   </a:t>
            </a:r>
            <a:endParaRPr lang="zh-CN" sz="3000" b="1">
              <a:sym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39618" name="Rectangle 2"/>
          <p:cNvSpPr>
            <a:spLocks noGrp="1" noRot="1" noChangeArrowheads="1"/>
          </p:cNvSpPr>
          <p:nvPr>
            <p:ph type="title" idx="4294967295"/>
          </p:nvPr>
        </p:nvSpPr>
        <p:spPr>
          <a:xfrm>
            <a:off x="254635" y="184785"/>
            <a:ext cx="10541000" cy="1184275"/>
          </a:xfrm>
        </p:spPr>
        <p:txBody>
          <a:bodyPr/>
          <a:lstStyle/>
          <a:p>
            <a:pPr eaLnBrk="1" hangingPunct="1"/>
            <a:r>
              <a:rPr lang="zh-CN" altLang="en-US" sz="4000" smtClean="0">
                <a:ln w="22225">
                  <a:solidFill>
                    <a:schemeClr val="accent2"/>
                  </a:solidFill>
                  <a:prstDash val="solid"/>
                </a:ln>
                <a:solidFill>
                  <a:schemeClr val="accent2">
                    <a:lumMod val="40000"/>
                    <a:lumOff val="60000"/>
                  </a:schemeClr>
                </a:solidFill>
                <a:effectLst/>
                <a:latin typeface="微软雅黑" panose="020B0503020204020204" charset="-122"/>
                <a:ea typeface="宋体" panose="02010600030101010101" pitchFamily="2" charset="-122"/>
              </a:rPr>
              <a:t>中文医学期刊文献应检索四种中文核心刊物</a:t>
            </a:r>
            <a:endParaRPr lang="zh-CN" altLang="en-US" sz="4000" smtClean="0">
              <a:solidFill>
                <a:schemeClr val="tx1"/>
              </a:solidFill>
              <a:latin typeface="微软雅黑" panose="020B0503020204020204" charset="-122"/>
              <a:ea typeface="宋体" panose="02010600030101010101" pitchFamily="2" charset="-122"/>
            </a:endParaRPr>
          </a:p>
        </p:txBody>
      </p:sp>
      <p:sp>
        <p:nvSpPr>
          <p:cNvPr id="186371" name="Rectangle 3"/>
          <p:cNvSpPr>
            <a:spLocks noGrp="1" noRot="1" noChangeArrowheads="1"/>
          </p:cNvSpPr>
          <p:nvPr>
            <p:ph idx="4294967295"/>
          </p:nvPr>
        </p:nvSpPr>
        <p:spPr>
          <a:xfrm>
            <a:off x="684530" y="1604010"/>
            <a:ext cx="10916920" cy="4439920"/>
          </a:xfrm>
        </p:spPr>
        <p:txBody>
          <a:bodyPr>
            <a:normAutofit fontScale="90000" lnSpcReduction="20000"/>
          </a:bodyPr>
          <a:lstStyle/>
          <a:p>
            <a:pPr eaLnBrk="1" hangingPunct="1">
              <a:lnSpc>
                <a:spcPct val="150000"/>
              </a:lnSpc>
              <a:buFont typeface="Wingdings" panose="05000000000000000000" pitchFamily="2" charset="2"/>
              <a:buNone/>
            </a:pPr>
            <a:r>
              <a:rPr lang="en-US" altLang="zh-CN" sz="2400" smtClean="0">
                <a:latin typeface="微软雅黑" panose="020B0503020204020204" charset="-122"/>
                <a:ea typeface="黑体" panose="02010609060101010101" charset="-122"/>
              </a:rPr>
              <a:t>1</a:t>
            </a:r>
            <a:r>
              <a:rPr lang="zh-CN" altLang="en-US" sz="2400" smtClean="0">
                <a:latin typeface="微软雅黑" panose="020B0503020204020204" charset="-122"/>
                <a:ea typeface="黑体" panose="02010609060101010101" charset="-122"/>
              </a:rPr>
              <a:t>）</a:t>
            </a:r>
            <a:r>
              <a:rPr lang="zh-CN" altLang="en-US" sz="2400" b="1" smtClean="0">
                <a:latin typeface="微软雅黑" panose="020B0503020204020204" charset="-122"/>
                <a:ea typeface="黑体" panose="02010609060101010101" charset="-122"/>
              </a:rPr>
              <a:t>北大版核心期刊</a:t>
            </a:r>
            <a:r>
              <a:rPr lang="zh-CN" altLang="en-US" sz="2400" smtClean="0">
                <a:latin typeface="微软雅黑" panose="020B0503020204020204" charset="-122"/>
                <a:ea typeface="黑体" panose="02010609060101010101" charset="-122"/>
              </a:rPr>
              <a:t>（指由北京大学图书馆和北京高校图书馆期刊工作研究会主持编撰的</a:t>
            </a:r>
            <a:r>
              <a:rPr lang="en-US" altLang="zh-CN" sz="2400" smtClean="0">
                <a:latin typeface="微软雅黑" panose="020B0503020204020204" charset="-122"/>
                <a:ea typeface="黑体" panose="02010609060101010101" charset="-122"/>
              </a:rPr>
              <a:t>《</a:t>
            </a:r>
            <a:r>
              <a:rPr lang="zh-CN" altLang="en-US" sz="2400" smtClean="0">
                <a:latin typeface="微软雅黑" panose="020B0503020204020204" charset="-122"/>
                <a:ea typeface="黑体" panose="02010609060101010101" charset="-122"/>
              </a:rPr>
              <a:t>中文核心期刊要目（总览）</a:t>
            </a:r>
            <a:r>
              <a:rPr lang="en-US" altLang="zh-CN" sz="2400" smtClean="0">
                <a:latin typeface="微软雅黑" panose="020B0503020204020204" charset="-122"/>
                <a:ea typeface="黑体" panose="02010609060101010101" charset="-122"/>
              </a:rPr>
              <a:t>》</a:t>
            </a:r>
            <a:r>
              <a:rPr lang="zh-CN" altLang="en-US" sz="2400" smtClean="0">
                <a:latin typeface="微软雅黑" panose="020B0503020204020204" charset="-122"/>
                <a:ea typeface="黑体" panose="02010609060101010101" charset="-122"/>
              </a:rPr>
              <a:t>简称核心期刊</a:t>
            </a:r>
            <a:r>
              <a:rPr lang="en-US" altLang="zh-CN" sz="2400" smtClean="0">
                <a:latin typeface="微软雅黑" panose="020B0503020204020204" charset="-122"/>
                <a:ea typeface="黑体" panose="02010609060101010101" charset="-122"/>
              </a:rPr>
              <a:t>.</a:t>
            </a:r>
            <a:r>
              <a:rPr lang="zh-CN" altLang="en-US" sz="2400" smtClean="0">
                <a:latin typeface="微软雅黑" panose="020B0503020204020204" charset="-122"/>
                <a:ea typeface="黑体" panose="02010609060101010101" charset="-122"/>
              </a:rPr>
              <a:t>）</a:t>
            </a:r>
            <a:endParaRPr lang="zh-CN" altLang="en-US" sz="2400" smtClean="0">
              <a:latin typeface="微软雅黑" panose="020B0503020204020204" charset="-122"/>
              <a:ea typeface="黑体" panose="02010609060101010101" charset="-122"/>
            </a:endParaRPr>
          </a:p>
          <a:p>
            <a:pPr eaLnBrk="1" hangingPunct="1">
              <a:lnSpc>
                <a:spcPct val="150000"/>
              </a:lnSpc>
              <a:buFont typeface="Wingdings" panose="05000000000000000000" pitchFamily="2" charset="2"/>
              <a:buNone/>
            </a:pPr>
            <a:r>
              <a:rPr lang="en-US" altLang="zh-CN" sz="2400" smtClean="0">
                <a:latin typeface="微软雅黑" panose="020B0503020204020204" charset="-122"/>
                <a:ea typeface="黑体" panose="02010609060101010101" charset="-122"/>
              </a:rPr>
              <a:t>2</a:t>
            </a:r>
            <a:r>
              <a:rPr lang="zh-CN" altLang="en-US" sz="2400" smtClean="0">
                <a:latin typeface="微软雅黑" panose="020B0503020204020204" charset="-122"/>
                <a:ea typeface="黑体" panose="02010609060101010101" charset="-122"/>
              </a:rPr>
              <a:t>）</a:t>
            </a:r>
            <a:r>
              <a:rPr lang="en-US" altLang="zh-CN" sz="2400" smtClean="0">
                <a:latin typeface="微软雅黑" panose="020B0503020204020204" charset="-122"/>
                <a:ea typeface="黑体" panose="02010609060101010101" charset="-122"/>
              </a:rPr>
              <a:t> </a:t>
            </a:r>
            <a:r>
              <a:rPr lang="zh-CN" altLang="en-US" sz="2400" b="1" smtClean="0">
                <a:latin typeface="微软雅黑" panose="020B0503020204020204" charset="-122"/>
                <a:ea typeface="黑体" panose="02010609060101010101" charset="-122"/>
              </a:rPr>
              <a:t>中国统计源期刊</a:t>
            </a:r>
            <a:r>
              <a:rPr lang="zh-CN" altLang="en-US" sz="2400" smtClean="0">
                <a:latin typeface="微软雅黑" panose="020B0503020204020204" charset="-122"/>
                <a:ea typeface="黑体" panose="02010609060101010101" charset="-122"/>
              </a:rPr>
              <a:t>：指由中国科学技术信息研究所（</a:t>
            </a:r>
            <a:r>
              <a:rPr lang="en-US" altLang="zh-CN" sz="2400" smtClean="0">
                <a:latin typeface="微软雅黑" panose="020B0503020204020204" charset="-122"/>
                <a:ea typeface="黑体" panose="02010609060101010101" charset="-122"/>
              </a:rPr>
              <a:t>Institute of  Scientific and Technical Information of China</a:t>
            </a:r>
            <a:r>
              <a:rPr lang="zh-CN" altLang="en-US" sz="2400" smtClean="0">
                <a:latin typeface="微软雅黑" panose="020B0503020204020204" charset="-122"/>
                <a:ea typeface="黑体" panose="02010609060101010101" charset="-122"/>
              </a:rPr>
              <a:t>，</a:t>
            </a:r>
            <a:r>
              <a:rPr lang="en-US" altLang="zh-CN" sz="2400" smtClean="0">
                <a:latin typeface="微软雅黑" panose="020B0503020204020204" charset="-122"/>
                <a:ea typeface="黑体" panose="02010609060101010101" charset="-122"/>
              </a:rPr>
              <a:t>ISTIC</a:t>
            </a:r>
            <a:r>
              <a:rPr lang="zh-CN" altLang="en-US" sz="2400" smtClean="0">
                <a:latin typeface="微软雅黑" panose="020B0503020204020204" charset="-122"/>
                <a:ea typeface="黑体" panose="02010609060101010101" charset="-122"/>
              </a:rPr>
              <a:t>）主编的</a:t>
            </a:r>
            <a:r>
              <a:rPr lang="en-US" altLang="zh-CN" sz="2400" smtClean="0">
                <a:latin typeface="微软雅黑" panose="020B0503020204020204" charset="-122"/>
                <a:ea typeface="黑体" panose="02010609060101010101" charset="-122"/>
              </a:rPr>
              <a:t>《</a:t>
            </a:r>
            <a:r>
              <a:rPr lang="zh-CN" altLang="en-US" sz="2400" smtClean="0">
                <a:latin typeface="微软雅黑" panose="020B0503020204020204" charset="-122"/>
                <a:ea typeface="黑体" panose="02010609060101010101" charset="-122"/>
              </a:rPr>
              <a:t>中国科技期刊引证报告</a:t>
            </a:r>
            <a:r>
              <a:rPr lang="en-US" altLang="zh-CN" sz="2400" smtClean="0">
                <a:latin typeface="微软雅黑" panose="020B0503020204020204" charset="-122"/>
                <a:ea typeface="黑体" panose="02010609060101010101" charset="-122"/>
              </a:rPr>
              <a:t>》</a:t>
            </a:r>
            <a:r>
              <a:rPr lang="zh-CN" altLang="en-US" sz="2400" smtClean="0">
                <a:latin typeface="微软雅黑" panose="020B0503020204020204" charset="-122"/>
                <a:ea typeface="黑体" panose="02010609060101010101" charset="-122"/>
              </a:rPr>
              <a:t>（</a:t>
            </a:r>
            <a:r>
              <a:rPr lang="en-US" altLang="zh-CN" sz="2400" smtClean="0">
                <a:latin typeface="微软雅黑" panose="020B0503020204020204" charset="-122"/>
                <a:ea typeface="黑体" panose="02010609060101010101" charset="-122"/>
              </a:rPr>
              <a:t>Chinese S&amp;T Journal Citation  Reports</a:t>
            </a:r>
            <a:r>
              <a:rPr lang="zh-CN" altLang="en-US" sz="2400" smtClean="0">
                <a:latin typeface="微软雅黑" panose="020B0503020204020204" charset="-122"/>
                <a:ea typeface="黑体" panose="02010609060101010101" charset="-122"/>
              </a:rPr>
              <a:t>，</a:t>
            </a:r>
            <a:r>
              <a:rPr lang="en-US" altLang="zh-CN" sz="2400" smtClean="0">
                <a:latin typeface="微软雅黑" panose="020B0503020204020204" charset="-122"/>
                <a:ea typeface="黑体" panose="02010609060101010101" charset="-122"/>
              </a:rPr>
              <a:t>CJCR</a:t>
            </a:r>
            <a:r>
              <a:rPr lang="zh-CN" altLang="en-US" sz="2400" smtClean="0">
                <a:latin typeface="微软雅黑" panose="020B0503020204020204" charset="-122"/>
                <a:ea typeface="黑体" panose="02010609060101010101" charset="-122"/>
              </a:rPr>
              <a:t>。） </a:t>
            </a:r>
            <a:endParaRPr lang="zh-CN" altLang="en-US" sz="2400" smtClean="0">
              <a:latin typeface="微软雅黑" panose="020B0503020204020204" charset="-122"/>
              <a:ea typeface="黑体" panose="02010609060101010101" charset="-122"/>
            </a:endParaRPr>
          </a:p>
          <a:p>
            <a:pPr eaLnBrk="1" hangingPunct="1">
              <a:lnSpc>
                <a:spcPct val="150000"/>
              </a:lnSpc>
              <a:buFont typeface="Wingdings" panose="05000000000000000000" pitchFamily="2" charset="2"/>
              <a:buNone/>
            </a:pPr>
            <a:r>
              <a:rPr lang="en-US" altLang="zh-CN" sz="2400" smtClean="0">
                <a:latin typeface="微软雅黑" panose="020B0503020204020204" charset="-122"/>
                <a:ea typeface="黑体" panose="02010609060101010101" charset="-122"/>
              </a:rPr>
              <a:t>3</a:t>
            </a:r>
            <a:r>
              <a:rPr lang="zh-CN" altLang="en-US" sz="2400" smtClean="0">
                <a:latin typeface="微软雅黑" panose="020B0503020204020204" charset="-122"/>
                <a:ea typeface="黑体" panose="02010609060101010101" charset="-122"/>
              </a:rPr>
              <a:t>）</a:t>
            </a:r>
            <a:r>
              <a:rPr lang="zh-CN" altLang="en-US" sz="2400" b="1" smtClean="0">
                <a:latin typeface="微软雅黑" panose="020B0503020204020204" charset="-122"/>
                <a:ea typeface="微软雅黑" panose="020B0503020204020204" charset="-122"/>
              </a:rPr>
              <a:t>中国科学引文数据库</a:t>
            </a:r>
            <a:r>
              <a:rPr lang="zh-CN" altLang="en-US" sz="2400" smtClean="0">
                <a:latin typeface="微软雅黑" panose="020B0503020204020204" charset="-122"/>
                <a:ea typeface="微软雅黑" panose="020B0503020204020204" charset="-122"/>
              </a:rPr>
              <a:t>（</a:t>
            </a:r>
            <a:r>
              <a:rPr lang="en-US" altLang="zh-CN" sz="2400" smtClean="0">
                <a:latin typeface="微软雅黑" panose="020B0503020204020204" charset="-122"/>
                <a:ea typeface="微软雅黑" panose="020B0503020204020204" charset="-122"/>
              </a:rPr>
              <a:t>Chinese Science Citation Database</a:t>
            </a:r>
            <a:r>
              <a:rPr lang="zh-CN" altLang="en-US" sz="2400" smtClean="0">
                <a:latin typeface="微软雅黑" panose="020B0503020204020204" charset="-122"/>
                <a:ea typeface="微软雅黑" panose="020B0503020204020204" charset="-122"/>
              </a:rPr>
              <a:t>，简称</a:t>
            </a:r>
            <a:r>
              <a:rPr lang="en-US" altLang="zh-CN" sz="2400" smtClean="0">
                <a:latin typeface="微软雅黑" panose="020B0503020204020204" charset="-122"/>
                <a:ea typeface="微软雅黑" panose="020B0503020204020204" charset="-122"/>
              </a:rPr>
              <a:t>CSCD</a:t>
            </a:r>
            <a:r>
              <a:rPr lang="zh-CN" altLang="en-US" sz="2400" smtClean="0">
                <a:latin typeface="微软雅黑" panose="020B0503020204020204" charset="-122"/>
                <a:ea typeface="微软雅黑" panose="020B0503020204020204" charset="-122"/>
              </a:rPr>
              <a:t>），收录我国数学、物理、化学、天文学、地学、生物学、农林科学、医药卫生、工程技术、环境科学和管理科学等领域出版的中英文科技核心期刊和优秀期刊千余种。</a:t>
            </a:r>
            <a:endParaRPr lang="en-US" altLang="zh-CN" sz="2400" smtClean="0">
              <a:latin typeface="微软雅黑" panose="020B0503020204020204" charset="-122"/>
              <a:ea typeface="微软雅黑" panose="020B0503020204020204" charset="-122"/>
            </a:endParaRPr>
          </a:p>
          <a:p>
            <a:pPr eaLnBrk="1" hangingPunct="1">
              <a:lnSpc>
                <a:spcPct val="150000"/>
              </a:lnSpc>
              <a:buFont typeface="Wingdings" panose="05000000000000000000" pitchFamily="2" charset="2"/>
              <a:buNone/>
            </a:pPr>
            <a:r>
              <a:rPr lang="en-US" altLang="zh-CN" sz="2400" b="1" smtClean="0">
                <a:latin typeface="微软雅黑" panose="020B0503020204020204" charset="-122"/>
                <a:ea typeface="黑体" panose="02010609060101010101" charset="-122"/>
              </a:rPr>
              <a:t>4</a:t>
            </a:r>
            <a:r>
              <a:rPr lang="zh-CN" altLang="en-US" sz="2400" b="1" smtClean="0">
                <a:latin typeface="微软雅黑" panose="020B0503020204020204" charset="-122"/>
                <a:ea typeface="黑体" panose="02010609060101010101" charset="-122"/>
              </a:rPr>
              <a:t>）南大版核心期刊：</a:t>
            </a:r>
            <a:r>
              <a:rPr lang="zh-CN" altLang="en-US" sz="2400" smtClean="0">
                <a:latin typeface="微软雅黑" panose="020B0503020204020204" charset="-122"/>
                <a:ea typeface="黑体" panose="02010609060101010101" charset="-122"/>
              </a:rPr>
              <a:t>（中国社会科学核心期刊）</a:t>
            </a:r>
            <a:endParaRPr lang="zh-CN" altLang="en-US" sz="2400" smtClean="0">
              <a:latin typeface="微软雅黑" panose="020B0503020204020204" charset="-122"/>
              <a:ea typeface="黑体" panose="02010609060101010101"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6371">
                                            <p:txEl>
                                              <p:pRg st="0" end="0"/>
                                            </p:txEl>
                                          </p:spTgt>
                                        </p:tgtEl>
                                        <p:attrNameLst>
                                          <p:attrName>style.visibility</p:attrName>
                                        </p:attrNameLst>
                                      </p:cBhvr>
                                      <p:to>
                                        <p:strVal val="visible"/>
                                      </p:to>
                                    </p:set>
                                    <p:animEffect transition="in" filter="wipe(down)">
                                      <p:cBhvr>
                                        <p:cTn id="7" dur="500"/>
                                        <p:tgtEl>
                                          <p:spTgt spid="186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6371">
                                            <p:txEl>
                                              <p:pRg st="1" end="1"/>
                                            </p:txEl>
                                          </p:spTgt>
                                        </p:tgtEl>
                                        <p:attrNameLst>
                                          <p:attrName>style.visibility</p:attrName>
                                        </p:attrNameLst>
                                      </p:cBhvr>
                                      <p:to>
                                        <p:strVal val="visible"/>
                                      </p:to>
                                    </p:set>
                                    <p:animEffect transition="in" filter="wipe(down)">
                                      <p:cBhvr>
                                        <p:cTn id="12" dur="500"/>
                                        <p:tgtEl>
                                          <p:spTgt spid="186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6371">
                                            <p:txEl>
                                              <p:pRg st="2" end="2"/>
                                            </p:txEl>
                                          </p:spTgt>
                                        </p:tgtEl>
                                        <p:attrNameLst>
                                          <p:attrName>style.visibility</p:attrName>
                                        </p:attrNameLst>
                                      </p:cBhvr>
                                      <p:to>
                                        <p:strVal val="visible"/>
                                      </p:to>
                                    </p:set>
                                    <p:animEffect transition="in" filter="wipe(down)">
                                      <p:cBhvr>
                                        <p:cTn id="17" dur="500"/>
                                        <p:tgtEl>
                                          <p:spTgt spid="186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6371">
                                            <p:txEl>
                                              <p:pRg st="3" end="3"/>
                                            </p:txEl>
                                          </p:spTgt>
                                        </p:tgtEl>
                                        <p:attrNameLst>
                                          <p:attrName>style.visibility</p:attrName>
                                        </p:attrNameLst>
                                      </p:cBhvr>
                                      <p:to>
                                        <p:strVal val="visible"/>
                                      </p:to>
                                    </p:set>
                                    <p:animEffect transition="in" filter="wipe(down)">
                                      <p:cBhvr>
                                        <p:cTn id="22" dur="500"/>
                                        <p:tgtEl>
                                          <p:spTgt spid="186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6995" y="709295"/>
            <a:ext cx="12002135" cy="5875655"/>
          </a:xfrm>
          <a:prstGeom prst="rect">
            <a:avLst/>
          </a:prstGeom>
        </p:spPr>
      </p:pic>
      <p:sp>
        <p:nvSpPr>
          <p:cNvPr id="10" name="圆角矩形 9"/>
          <p:cNvSpPr/>
          <p:nvPr/>
        </p:nvSpPr>
        <p:spPr>
          <a:xfrm>
            <a:off x="86995"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
        <p:nvSpPr>
          <p:cNvPr id="8" name="圆角矩形标注 7"/>
          <p:cNvSpPr/>
          <p:nvPr/>
        </p:nvSpPr>
        <p:spPr>
          <a:xfrm>
            <a:off x="847725" y="3294380"/>
            <a:ext cx="2608580" cy="1016635"/>
          </a:xfrm>
          <a:prstGeom prst="wedgeRoundRectCallout">
            <a:avLst>
              <a:gd name="adj1" fmla="val 55014"/>
              <a:gd name="adj2" fmla="val -1484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b="1">
                <a:solidFill>
                  <a:schemeClr val="tx1"/>
                </a:solidFill>
                <a:effectLst>
                  <a:outerShdw blurRad="38100" dist="19050" dir="2700000" algn="tl" rotWithShape="0">
                    <a:schemeClr val="dk1">
                      <a:alpha val="40000"/>
                    </a:schemeClr>
                  </a:outerShdw>
                </a:effectLst>
              </a:rPr>
              <a:t>关键词：肿瘤</a:t>
            </a:r>
            <a:endParaRPr lang="en-US" altLang="zh-CN" b="1">
              <a:solidFill>
                <a:schemeClr val="tx1"/>
              </a:solidFill>
              <a:effectLst>
                <a:outerShdw blurRad="38100" dist="19050" dir="2700000" algn="tl" rotWithShape="0">
                  <a:schemeClr val="dk1">
                    <a:alpha val="40000"/>
                  </a:schemeClr>
                </a:outerShdw>
              </a:effectLst>
            </a:endParaRPr>
          </a:p>
        </p:txBody>
      </p:sp>
      <p:sp>
        <p:nvSpPr>
          <p:cNvPr id="7" name="圆角矩形 6"/>
          <p:cNvSpPr/>
          <p:nvPr/>
        </p:nvSpPr>
        <p:spPr>
          <a:xfrm flipV="1">
            <a:off x="3806825" y="2070735"/>
            <a:ext cx="1166495" cy="37147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bldLvl="0" animBg="1"/>
      <p:bldP spid="7"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95250" y="623570"/>
            <a:ext cx="12001500" cy="5610225"/>
          </a:xfrm>
          <a:prstGeom prst="rect">
            <a:avLst/>
          </a:prstGeom>
        </p:spPr>
      </p:pic>
      <p:sp>
        <p:nvSpPr>
          <p:cNvPr id="8" name="圆角矩形标注 7"/>
          <p:cNvSpPr/>
          <p:nvPr/>
        </p:nvSpPr>
        <p:spPr>
          <a:xfrm>
            <a:off x="9442450" y="4890135"/>
            <a:ext cx="2195830" cy="1428115"/>
          </a:xfrm>
          <a:prstGeom prst="wedgeRoundRectCallout">
            <a:avLst>
              <a:gd name="adj1" fmla="val -57432"/>
              <a:gd name="adj2" fmla="val -14350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b="1">
                <a:solidFill>
                  <a:schemeClr val="tx1"/>
                </a:solidFill>
                <a:sym typeface="+mn-ea"/>
              </a:rPr>
              <a:t>可以根据不同需要对期刊进行相关排序和匹配查找。</a:t>
            </a:r>
            <a:endParaRPr lang="zh-CN" altLang="en-US"/>
          </a:p>
        </p:txBody>
      </p:sp>
      <p:sp>
        <p:nvSpPr>
          <p:cNvPr id="9" name="圆角矩形标注 8"/>
          <p:cNvSpPr/>
          <p:nvPr/>
        </p:nvSpPr>
        <p:spPr>
          <a:xfrm>
            <a:off x="6273800" y="5720080"/>
            <a:ext cx="2195830" cy="598170"/>
          </a:xfrm>
          <a:prstGeom prst="wedgeRoundRectCallout">
            <a:avLst>
              <a:gd name="adj1" fmla="val 25390"/>
              <a:gd name="adj2" fmla="val -18715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b="1"/>
              <a:t>重要期刊标记</a:t>
            </a:r>
            <a:endParaRPr lang="zh-CN" altLang="en-US" b="1"/>
          </a:p>
        </p:txBody>
      </p:sp>
      <p:sp>
        <p:nvSpPr>
          <p:cNvPr id="10" name="圆角矩形 9"/>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pic>
        <p:nvPicPr>
          <p:cNvPr id="6" name="图片 5"/>
          <p:cNvPicPr>
            <a:picLocks noChangeAspect="1"/>
          </p:cNvPicPr>
          <p:nvPr/>
        </p:nvPicPr>
        <p:blipFill>
          <a:blip r:embed="rId4"/>
          <a:srcRect t="12106"/>
          <a:stretch>
            <a:fillRect/>
          </a:stretch>
        </p:blipFill>
        <p:spPr>
          <a:xfrm>
            <a:off x="8676640" y="2331085"/>
            <a:ext cx="871220" cy="1198880"/>
          </a:xfrm>
          <a:prstGeom prst="rect">
            <a:avLst/>
          </a:prstGeom>
        </p:spPr>
      </p:pic>
      <p:sp>
        <p:nvSpPr>
          <p:cNvPr id="12" name="圆角矩形 11"/>
          <p:cNvSpPr/>
          <p:nvPr/>
        </p:nvSpPr>
        <p:spPr>
          <a:xfrm flipV="1">
            <a:off x="8676640" y="1937385"/>
            <a:ext cx="765810" cy="159321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flipV="1">
            <a:off x="7698740" y="4440555"/>
            <a:ext cx="399415" cy="3175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圆角矩形 1"/>
          <p:cNvSpPr/>
          <p:nvPr/>
        </p:nvSpPr>
        <p:spPr>
          <a:xfrm flipV="1">
            <a:off x="2023745" y="1910080"/>
            <a:ext cx="4618355" cy="39052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p:nvPicPr>
        <p:blipFill>
          <a:blip r:embed="rId5"/>
          <a:srcRect t="16022"/>
          <a:stretch>
            <a:fillRect/>
          </a:stretch>
        </p:blipFill>
        <p:spPr>
          <a:xfrm>
            <a:off x="7755255" y="2300605"/>
            <a:ext cx="800100" cy="495935"/>
          </a:xfrm>
          <a:prstGeom prst="rect">
            <a:avLst/>
          </a:prstGeom>
        </p:spPr>
      </p:pic>
      <p:sp>
        <p:nvSpPr>
          <p:cNvPr id="13" name="圆角矩形 12"/>
          <p:cNvSpPr/>
          <p:nvPr/>
        </p:nvSpPr>
        <p:spPr>
          <a:xfrm flipV="1">
            <a:off x="7673975" y="1937385"/>
            <a:ext cx="881380" cy="108267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p:random/>
      </p:transition>
    </mc:Choice>
    <mc:Fallback>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linds(horizontal)">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2" grpId="0" bldLvl="0" animBg="1"/>
      <p:bldP spid="8" grpId="0" bldLvl="0" animBg="1"/>
      <p:bldP spid="16" grpId="0" bldLvl="0" animBg="1"/>
      <p:bldP spid="9" grpId="0" bldLvl="0" animBg="1"/>
      <p:bldP spid="2"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169545" y="685800"/>
            <a:ext cx="11920855" cy="5778500"/>
          </a:xfrm>
          <a:prstGeom prst="rect">
            <a:avLst/>
          </a:prstGeom>
        </p:spPr>
      </p:pic>
      <p:sp>
        <p:nvSpPr>
          <p:cNvPr id="17" name="圆角矩形 16"/>
          <p:cNvSpPr/>
          <p:nvPr/>
        </p:nvSpPr>
        <p:spPr>
          <a:xfrm flipV="1">
            <a:off x="169545" y="686435"/>
            <a:ext cx="1526540" cy="577786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标注 4"/>
          <p:cNvSpPr/>
          <p:nvPr/>
        </p:nvSpPr>
        <p:spPr>
          <a:xfrm>
            <a:off x="2659380" y="3707130"/>
            <a:ext cx="1927225" cy="598170"/>
          </a:xfrm>
          <a:prstGeom prst="wedgeRoundRectCallout">
            <a:avLst>
              <a:gd name="adj1" fmla="val -72009"/>
              <a:gd name="adj2" fmla="val -8037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t>按年代聚类</a:t>
            </a:r>
            <a:endParaRPr lang="zh-CN" altLang="en-US"/>
          </a:p>
        </p:txBody>
      </p:sp>
      <p:sp>
        <p:nvSpPr>
          <p:cNvPr id="2" name="圆角矩形 1"/>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5"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0" y="686435"/>
            <a:ext cx="12090400" cy="5777865"/>
          </a:xfrm>
          <a:prstGeom prst="rect">
            <a:avLst/>
          </a:prstGeom>
        </p:spPr>
      </p:pic>
      <p:sp>
        <p:nvSpPr>
          <p:cNvPr id="17" name="圆角矩形 16"/>
          <p:cNvSpPr/>
          <p:nvPr/>
        </p:nvSpPr>
        <p:spPr>
          <a:xfrm flipV="1">
            <a:off x="169545" y="686435"/>
            <a:ext cx="1526540" cy="57785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标注 4"/>
          <p:cNvSpPr/>
          <p:nvPr/>
        </p:nvSpPr>
        <p:spPr>
          <a:xfrm>
            <a:off x="2659380" y="3707130"/>
            <a:ext cx="1927225" cy="598170"/>
          </a:xfrm>
          <a:prstGeom prst="wedgeRoundRectCallout">
            <a:avLst>
              <a:gd name="adj1" fmla="val -72009"/>
              <a:gd name="adj2" fmla="val -8037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t>按学科聚类</a:t>
            </a:r>
            <a:endParaRPr lang="zh-CN" altLang="en-US"/>
          </a:p>
        </p:txBody>
      </p:sp>
      <p:sp>
        <p:nvSpPr>
          <p:cNvPr id="2" name="圆角矩形 1"/>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5"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635" y="822960"/>
            <a:ext cx="11911965" cy="5661025"/>
          </a:xfrm>
          <a:prstGeom prst="rect">
            <a:avLst/>
          </a:prstGeom>
        </p:spPr>
      </p:pic>
      <p:sp>
        <p:nvSpPr>
          <p:cNvPr id="17" name="圆角矩形 16"/>
          <p:cNvSpPr/>
          <p:nvPr/>
        </p:nvSpPr>
        <p:spPr>
          <a:xfrm flipV="1">
            <a:off x="186690" y="822960"/>
            <a:ext cx="1553210" cy="566102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标注 4"/>
          <p:cNvSpPr/>
          <p:nvPr/>
        </p:nvSpPr>
        <p:spPr>
          <a:xfrm>
            <a:off x="2639695" y="3310890"/>
            <a:ext cx="1927225" cy="598170"/>
          </a:xfrm>
          <a:prstGeom prst="wedgeRoundRectCallout">
            <a:avLst>
              <a:gd name="adj1" fmla="val -72009"/>
              <a:gd name="adj2" fmla="val -8037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t>按期刊来源、种类、基金聚类</a:t>
            </a:r>
            <a:endParaRPr lang="zh-CN" altLang="en-US"/>
          </a:p>
        </p:txBody>
      </p:sp>
      <p:sp>
        <p:nvSpPr>
          <p:cNvPr id="2" name="圆角矩形 1"/>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5"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p:cNvPicPr>
            <a:picLocks noChangeAspect="1"/>
          </p:cNvPicPr>
          <p:nvPr>
            <p:custDataLst>
              <p:tags r:id="rId2"/>
            </p:custDataLst>
          </p:nvPr>
        </p:nvPicPr>
        <p:blipFill>
          <a:blip r:embed="rId3"/>
          <a:stretch>
            <a:fillRect/>
          </a:stretch>
        </p:blipFill>
        <p:spPr>
          <a:xfrm>
            <a:off x="95250" y="813435"/>
            <a:ext cx="12001500" cy="5836920"/>
          </a:xfrm>
          <a:prstGeom prst="rect">
            <a:avLst/>
          </a:prstGeom>
        </p:spPr>
      </p:pic>
      <p:sp>
        <p:nvSpPr>
          <p:cNvPr id="17" name="圆角矩形 16"/>
          <p:cNvSpPr/>
          <p:nvPr/>
        </p:nvSpPr>
        <p:spPr>
          <a:xfrm flipV="1">
            <a:off x="2346960" y="1203325"/>
            <a:ext cx="4076065" cy="37528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标注 4"/>
          <p:cNvSpPr/>
          <p:nvPr/>
        </p:nvSpPr>
        <p:spPr>
          <a:xfrm>
            <a:off x="6128385" y="3366770"/>
            <a:ext cx="1927225" cy="598170"/>
          </a:xfrm>
          <a:prstGeom prst="wedgeRoundRectCallout">
            <a:avLst>
              <a:gd name="adj1" fmla="val -75996"/>
              <a:gd name="adj2" fmla="val -2613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b="1">
                <a:solidFill>
                  <a:schemeClr val="tx1"/>
                </a:solidFill>
              </a:rPr>
              <a:t>选定需要期刊</a:t>
            </a:r>
            <a:endParaRPr lang="zh-CN" altLang="en-US" b="1">
              <a:solidFill>
                <a:schemeClr val="tx1"/>
              </a:solidFill>
            </a:endParaRPr>
          </a:p>
        </p:txBody>
      </p:sp>
      <p:sp>
        <p:nvSpPr>
          <p:cNvPr id="2" name="圆角矩形 1"/>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5"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p:cNvPicPr>
            <a:picLocks noChangeAspect="1"/>
          </p:cNvPicPr>
          <p:nvPr>
            <p:custDataLst>
              <p:tags r:id="rId2"/>
            </p:custDataLst>
          </p:nvPr>
        </p:nvPicPr>
        <p:blipFill>
          <a:blip r:embed="rId3"/>
          <a:stretch>
            <a:fillRect/>
          </a:stretch>
        </p:blipFill>
        <p:spPr>
          <a:xfrm>
            <a:off x="87630" y="830580"/>
            <a:ext cx="12002770" cy="6027420"/>
          </a:xfrm>
          <a:prstGeom prst="rect">
            <a:avLst/>
          </a:prstGeom>
        </p:spPr>
      </p:pic>
      <p:sp>
        <p:nvSpPr>
          <p:cNvPr id="17" name="圆角矩形 16"/>
          <p:cNvSpPr/>
          <p:nvPr/>
        </p:nvSpPr>
        <p:spPr>
          <a:xfrm flipV="1">
            <a:off x="9614535" y="2721610"/>
            <a:ext cx="1499870" cy="31813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圆角矩形标注 7"/>
          <p:cNvSpPr/>
          <p:nvPr/>
        </p:nvSpPr>
        <p:spPr>
          <a:xfrm>
            <a:off x="7066280" y="3415665"/>
            <a:ext cx="2002155" cy="897255"/>
          </a:xfrm>
          <a:prstGeom prst="wedgeRoundRectCallout">
            <a:avLst>
              <a:gd name="adj1" fmla="val 55677"/>
              <a:gd name="adj2" fmla="val -1010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b="1">
                <a:solidFill>
                  <a:schemeClr val="tx1"/>
                </a:solidFill>
              </a:rPr>
              <a:t>点击</a:t>
            </a:r>
            <a:r>
              <a:rPr lang="en-US" altLang="zh-CN" b="1">
                <a:solidFill>
                  <a:schemeClr val="tx1"/>
                </a:solidFill>
              </a:rPr>
              <a:t>“</a:t>
            </a:r>
            <a:r>
              <a:rPr lang="zh-CN" altLang="en-US" b="1">
                <a:solidFill>
                  <a:schemeClr val="tx1"/>
                </a:solidFill>
              </a:rPr>
              <a:t>参考咨询服务</a:t>
            </a:r>
            <a:r>
              <a:rPr lang="en-US" altLang="zh-CN" b="1">
                <a:solidFill>
                  <a:schemeClr val="tx1"/>
                </a:solidFill>
              </a:rPr>
              <a:t>”</a:t>
            </a:r>
            <a:r>
              <a:rPr lang="zh-CN" altLang="en-US" b="1">
                <a:solidFill>
                  <a:schemeClr val="tx1"/>
                </a:solidFill>
              </a:rPr>
              <a:t>获取文献</a:t>
            </a:r>
            <a:endParaRPr lang="zh-CN" altLang="en-US" b="1">
              <a:solidFill>
                <a:schemeClr val="tx1"/>
              </a:solidFill>
            </a:endParaRPr>
          </a:p>
        </p:txBody>
      </p:sp>
      <p:sp>
        <p:nvSpPr>
          <p:cNvPr id="2" name="圆角矩形 1"/>
          <p:cNvSpPr/>
          <p:nvPr/>
        </p:nvSpPr>
        <p:spPr>
          <a:xfrm>
            <a:off x="87630" y="1397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8"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7630" y="815340"/>
            <a:ext cx="10958830" cy="3562350"/>
          </a:xfrm>
          <a:prstGeom prst="rect">
            <a:avLst/>
          </a:prstGeom>
        </p:spPr>
      </p:pic>
      <p:sp>
        <p:nvSpPr>
          <p:cNvPr id="17" name="圆角矩形 16"/>
          <p:cNvSpPr/>
          <p:nvPr/>
        </p:nvSpPr>
        <p:spPr>
          <a:xfrm flipV="1">
            <a:off x="1028065" y="3429000"/>
            <a:ext cx="3498850" cy="73088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圆角矩形 1"/>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pic>
        <p:nvPicPr>
          <p:cNvPr id="7" name="图片 6"/>
          <p:cNvPicPr>
            <a:picLocks noChangeAspect="1"/>
          </p:cNvPicPr>
          <p:nvPr/>
        </p:nvPicPr>
        <p:blipFill>
          <a:blip r:embed="rId4"/>
          <a:stretch>
            <a:fillRect/>
          </a:stretch>
        </p:blipFill>
        <p:spPr>
          <a:xfrm>
            <a:off x="4597400" y="2695575"/>
            <a:ext cx="8042910" cy="41624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p:random/>
      </p:transition>
    </mc:Choice>
    <mc:Fallback>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5" name="图片 4"/>
          <p:cNvPicPr>
            <a:picLocks noChangeAspect="1"/>
          </p:cNvPicPr>
          <p:nvPr>
            <p:custDataLst>
              <p:tags r:id="rId2"/>
            </p:custDataLst>
          </p:nvPr>
        </p:nvPicPr>
        <p:blipFill>
          <a:blip r:embed="rId3"/>
          <a:stretch>
            <a:fillRect/>
          </a:stretch>
        </p:blipFill>
        <p:spPr>
          <a:xfrm>
            <a:off x="147320" y="686435"/>
            <a:ext cx="9210675" cy="4895850"/>
          </a:xfrm>
          <a:prstGeom prst="rect">
            <a:avLst/>
          </a:prstGeom>
        </p:spPr>
      </p:pic>
      <p:sp>
        <p:nvSpPr>
          <p:cNvPr id="17" name="圆角矩形 16"/>
          <p:cNvSpPr/>
          <p:nvPr/>
        </p:nvSpPr>
        <p:spPr>
          <a:xfrm flipV="1">
            <a:off x="1772285" y="3667760"/>
            <a:ext cx="4323715" cy="149923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圆角矩形 2"/>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pic>
        <p:nvPicPr>
          <p:cNvPr id="6" name="图片 5"/>
          <p:cNvPicPr>
            <a:picLocks noChangeAspect="1"/>
          </p:cNvPicPr>
          <p:nvPr/>
        </p:nvPicPr>
        <p:blipFill>
          <a:blip r:embed="rId4"/>
          <a:srcRect t="4825" r="3292"/>
          <a:stretch>
            <a:fillRect/>
          </a:stretch>
        </p:blipFill>
        <p:spPr>
          <a:xfrm>
            <a:off x="4881245" y="2624455"/>
            <a:ext cx="7479665" cy="42335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p:cNvPicPr>
            <a:picLocks noChangeAspect="1"/>
          </p:cNvPicPr>
          <p:nvPr>
            <p:custDataLst>
              <p:tags r:id="rId2"/>
            </p:custDataLst>
          </p:nvPr>
        </p:nvPicPr>
        <p:blipFill>
          <a:blip r:embed="rId3"/>
          <a:stretch>
            <a:fillRect/>
          </a:stretch>
        </p:blipFill>
        <p:spPr>
          <a:xfrm>
            <a:off x="87630" y="695325"/>
            <a:ext cx="11918315" cy="5791200"/>
          </a:xfrm>
          <a:prstGeom prst="rect">
            <a:avLst/>
          </a:prstGeom>
        </p:spPr>
      </p:pic>
      <p:sp>
        <p:nvSpPr>
          <p:cNvPr id="36868" name="AutoShape 5"/>
          <p:cNvSpPr/>
          <p:nvPr/>
        </p:nvSpPr>
        <p:spPr>
          <a:xfrm>
            <a:off x="6126480" y="1807210"/>
            <a:ext cx="3238500" cy="894080"/>
          </a:xfrm>
          <a:prstGeom prst="wedgeRoundRectCallout">
            <a:avLst>
              <a:gd name="adj1" fmla="val -143196"/>
              <a:gd name="adj2" fmla="val -81818"/>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多关键词检索</a:t>
            </a:r>
            <a:r>
              <a:rPr lang="en-US"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空格隔开</a:t>
            </a:r>
            <a:endParaRPr lang="zh-CN" altLang="en-US" sz="2000" dirty="0">
              <a:latin typeface="Arial" panose="020B0604020202020204" pitchFamily="34" charset="0"/>
              <a:ea typeface="宋体" panose="02010600030101010101" pitchFamily="2" charset="-122"/>
            </a:endParaRPr>
          </a:p>
        </p:txBody>
      </p:sp>
      <p:sp>
        <p:nvSpPr>
          <p:cNvPr id="2" name="圆角矩形 1"/>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p:random/>
      </p:transition>
    </mc:Choice>
    <mc:Fallback>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blinds(horizontal)">
                                      <p:cBhvr>
                                        <p:cTn id="7"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23495" y="695325"/>
            <a:ext cx="12144375" cy="5467350"/>
          </a:xfrm>
          <a:prstGeom prst="rect">
            <a:avLst/>
          </a:prstGeom>
        </p:spPr>
      </p:pic>
      <p:sp>
        <p:nvSpPr>
          <p:cNvPr id="17" name="圆角矩形 16"/>
          <p:cNvSpPr/>
          <p:nvPr/>
        </p:nvSpPr>
        <p:spPr>
          <a:xfrm flipV="1">
            <a:off x="6430010" y="1417320"/>
            <a:ext cx="951230" cy="51244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
        <p:nvSpPr>
          <p:cNvPr id="2" name="圆角矩形 1"/>
          <p:cNvSpPr/>
          <p:nvPr/>
        </p:nvSpPr>
        <p:spPr>
          <a:xfrm flipV="1">
            <a:off x="1317625" y="1045210"/>
            <a:ext cx="4733925" cy="51244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868" name="AutoShape 5"/>
          <p:cNvSpPr/>
          <p:nvPr/>
        </p:nvSpPr>
        <p:spPr>
          <a:xfrm>
            <a:off x="7124065" y="3292475"/>
            <a:ext cx="3238500" cy="894080"/>
          </a:xfrm>
          <a:prstGeom prst="wedgeRoundRectCallout">
            <a:avLst>
              <a:gd name="adj1" fmla="val -43078"/>
              <a:gd name="adj2" fmla="val -139772"/>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以作者单位进行期刊搜索</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868"/>
                                        </p:tgtEl>
                                        <p:attrNameLst>
                                          <p:attrName>style.visibility</p:attrName>
                                        </p:attrNameLst>
                                      </p:cBhvr>
                                      <p:to>
                                        <p:strVal val="visible"/>
                                      </p:to>
                                    </p:set>
                                    <p:animEffect transition="in" filter="blinds(horizontal)">
                                      <p:cBhvr>
                                        <p:cTn id="17"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ldLvl="0" animBg="1"/>
      <p:bldP spid="17" grpId="0" bldLvl="0" animBg="1"/>
      <p:bldP spid="2"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109220" y="652145"/>
            <a:ext cx="11972925" cy="5553075"/>
          </a:xfrm>
          <a:prstGeom prst="rect">
            <a:avLst/>
          </a:prstGeom>
        </p:spPr>
      </p:pic>
      <p:sp>
        <p:nvSpPr>
          <p:cNvPr id="7" name="圆角矩形 6"/>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
        <p:nvSpPr>
          <p:cNvPr id="5" name="圆角矩形 4"/>
          <p:cNvSpPr/>
          <p:nvPr/>
        </p:nvSpPr>
        <p:spPr>
          <a:xfrm flipV="1">
            <a:off x="10759440" y="1051560"/>
            <a:ext cx="941070" cy="62166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flipV="1">
            <a:off x="1991995" y="1071245"/>
            <a:ext cx="1065530" cy="29972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868" name="AutoShape 5"/>
          <p:cNvSpPr/>
          <p:nvPr/>
        </p:nvSpPr>
        <p:spPr>
          <a:xfrm>
            <a:off x="4822190" y="3753485"/>
            <a:ext cx="4932680" cy="894080"/>
          </a:xfrm>
          <a:prstGeom prst="wedgeRoundRectCallout">
            <a:avLst>
              <a:gd name="adj1" fmla="val -3705"/>
              <a:gd name="adj2" fmla="val 46022"/>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zh-CN" sz="2000" dirty="0">
                <a:latin typeface="Arial" panose="020B0604020202020204" pitchFamily="34" charset="0"/>
                <a:ea typeface="宋体" panose="02010600030101010101" pitchFamily="2" charset="-122"/>
              </a:rPr>
              <a:t>支持在结果中搜索</a:t>
            </a:r>
            <a:endParaRPr lang="zh-CN" altLang="zh-CN" sz="2000" dirty="0">
              <a:latin typeface="Arial" panose="020B0604020202020204" pitchFamily="34" charset="0"/>
              <a:ea typeface="宋体" panose="02010600030101010101" pitchFamily="2" charset="-122"/>
            </a:endParaRPr>
          </a:p>
          <a:p>
            <a:pPr algn="ctr" eaLnBrk="0" hangingPunct="0"/>
            <a:r>
              <a:rPr lang="zh-CN" altLang="zh-CN" sz="2000" dirty="0">
                <a:latin typeface="Arial" panose="020B0604020202020204" pitchFamily="34" charset="0"/>
                <a:ea typeface="宋体" panose="02010600030101010101" pitchFamily="2" charset="-122"/>
              </a:rPr>
              <a:t>查看本单位具体科室发文量</a:t>
            </a:r>
            <a:endParaRPr lang="zh-CN" altLang="zh-CN" sz="2000" dirty="0">
              <a:latin typeface="Arial" panose="020B0604020202020204" pitchFamily="34" charset="0"/>
              <a:ea typeface="宋体" panose="02010600030101010101" pitchFamily="2" charset="-122"/>
            </a:endParaRPr>
          </a:p>
        </p:txBody>
      </p:sp>
      <p:sp>
        <p:nvSpPr>
          <p:cNvPr id="8" name="圆角矩形 7"/>
          <p:cNvSpPr/>
          <p:nvPr/>
        </p:nvSpPr>
        <p:spPr>
          <a:xfrm flipV="1">
            <a:off x="2230755" y="1898650"/>
            <a:ext cx="3106420" cy="3302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圆角矩形 8"/>
          <p:cNvSpPr/>
          <p:nvPr/>
        </p:nvSpPr>
        <p:spPr>
          <a:xfrm flipV="1">
            <a:off x="6431280" y="1296670"/>
            <a:ext cx="954405" cy="70675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6868"/>
                                        </p:tgtEl>
                                        <p:attrNameLst>
                                          <p:attrName>style.visibility</p:attrName>
                                        </p:attrNameLst>
                                      </p:cBhvr>
                                      <p:to>
                                        <p:strVal val="visible"/>
                                      </p:to>
                                    </p:set>
                                    <p:animEffect transition="in" filter="blinds(horizontal)">
                                      <p:cBhvr>
                                        <p:cTn id="23"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5" grpId="0" bldLvl="0" animBg="1"/>
      <p:bldP spid="9" grpId="0" bldLvl="0" animBg="1"/>
      <p:bldP spid="8" grpId="0" bldLvl="0" animBg="1"/>
      <p:bldP spid="3686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7630" y="803910"/>
            <a:ext cx="12002770" cy="5419725"/>
          </a:xfrm>
          <a:prstGeom prst="rect">
            <a:avLst/>
          </a:prstGeom>
        </p:spPr>
      </p:pic>
      <p:sp>
        <p:nvSpPr>
          <p:cNvPr id="13" name="圆角矩形 12"/>
          <p:cNvSpPr/>
          <p:nvPr/>
        </p:nvSpPr>
        <p:spPr>
          <a:xfrm flipV="1">
            <a:off x="1793875" y="4784090"/>
            <a:ext cx="2521585" cy="75692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868" name="AutoShape 5"/>
          <p:cNvSpPr/>
          <p:nvPr/>
        </p:nvSpPr>
        <p:spPr>
          <a:xfrm>
            <a:off x="5245100" y="5084445"/>
            <a:ext cx="3238500" cy="894080"/>
          </a:xfrm>
          <a:prstGeom prst="wedgeRoundRectCallout">
            <a:avLst>
              <a:gd name="adj1" fmla="val -57313"/>
              <a:gd name="adj2" fmla="val -66051"/>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导出结果</a:t>
            </a:r>
            <a:endParaRPr lang="zh-CN" altLang="en-US" sz="2000" dirty="0">
              <a:latin typeface="Arial" panose="020B0604020202020204" pitchFamily="34" charset="0"/>
              <a:ea typeface="宋体" panose="02010600030101010101" pitchFamily="2" charset="-122"/>
            </a:endParaRPr>
          </a:p>
        </p:txBody>
      </p:sp>
      <p:sp>
        <p:nvSpPr>
          <p:cNvPr id="7" name="圆角矩形 6"/>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8"/>
                                        </p:tgtEl>
                                        <p:attrNameLst>
                                          <p:attrName>style.visibility</p:attrName>
                                        </p:attrNameLst>
                                      </p:cBhvr>
                                      <p:to>
                                        <p:strVal val="visible"/>
                                      </p:to>
                                    </p:set>
                                    <p:animEffect transition="in" filter="blinds(horizontal)">
                                      <p:cBhvr>
                                        <p:cTn id="12"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36868"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7630" y="686435"/>
            <a:ext cx="12003405" cy="5844540"/>
          </a:xfrm>
          <a:prstGeom prst="rect">
            <a:avLst/>
          </a:prstGeom>
        </p:spPr>
      </p:pic>
      <p:sp>
        <p:nvSpPr>
          <p:cNvPr id="13" name="圆角矩形 12"/>
          <p:cNvSpPr/>
          <p:nvPr/>
        </p:nvSpPr>
        <p:spPr>
          <a:xfrm flipV="1">
            <a:off x="0" y="1347470"/>
            <a:ext cx="1463040" cy="315468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flipV="1">
            <a:off x="11149330" y="1347470"/>
            <a:ext cx="941070" cy="62166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868" name="AutoShape 5"/>
          <p:cNvSpPr/>
          <p:nvPr/>
        </p:nvSpPr>
        <p:spPr>
          <a:xfrm>
            <a:off x="3736340" y="1518920"/>
            <a:ext cx="3238500" cy="894080"/>
          </a:xfrm>
          <a:prstGeom prst="wedgeRoundRectCallout">
            <a:avLst>
              <a:gd name="adj1" fmla="val -108725"/>
              <a:gd name="adj2" fmla="val 131250"/>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多种方式导出记录</a:t>
            </a:r>
            <a:endParaRPr lang="zh-CN" altLang="en-US" sz="2000" dirty="0">
              <a:latin typeface="Arial" panose="020B0604020202020204" pitchFamily="34" charset="0"/>
              <a:ea typeface="宋体" panose="02010600030101010101" pitchFamily="2" charset="-122"/>
            </a:endParaRPr>
          </a:p>
        </p:txBody>
      </p:sp>
      <p:sp>
        <p:nvSpPr>
          <p:cNvPr id="8" name="圆角矩形 7"/>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期刊频道（中文期刊）</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Effect transition="in" filter="blinds(horizontal)">
                                      <p:cBhvr>
                                        <p:cTn id="13" dur="500"/>
                                        <p:tgtEl>
                                          <p:spTgt spid="3686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36868" grpId="0" bldLvl="0" animBg="1"/>
      <p:bldP spid="7" grpId="0" bldLvl="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p:cNvPicPr>
            <a:picLocks noChangeAspect="1"/>
          </p:cNvPicPr>
          <p:nvPr>
            <p:custDataLst>
              <p:tags r:id="rId2"/>
            </p:custDataLst>
          </p:nvPr>
        </p:nvPicPr>
        <p:blipFill>
          <a:blip r:embed="rId3"/>
          <a:stretch>
            <a:fillRect/>
          </a:stretch>
        </p:blipFill>
        <p:spPr>
          <a:xfrm>
            <a:off x="87630" y="699770"/>
            <a:ext cx="12002770" cy="5753735"/>
          </a:xfrm>
          <a:prstGeom prst="rect">
            <a:avLst/>
          </a:prstGeom>
        </p:spPr>
      </p:pic>
      <p:sp>
        <p:nvSpPr>
          <p:cNvPr id="3" name="圆角矩形 2"/>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期刊频道（外文期刊）</a:t>
            </a:r>
            <a:endParaRPr lang="zh-CN" altLang="en-US" sz="4000" b="1">
              <a:solidFill>
                <a:schemeClr val="tx1"/>
              </a:solidFill>
            </a:endParaRPr>
          </a:p>
        </p:txBody>
      </p:sp>
      <p:sp>
        <p:nvSpPr>
          <p:cNvPr id="7" name="圆角矩形 6"/>
          <p:cNvSpPr/>
          <p:nvPr/>
        </p:nvSpPr>
        <p:spPr>
          <a:xfrm flipV="1">
            <a:off x="6161405" y="2496185"/>
            <a:ext cx="1204595" cy="46482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133350" y="718820"/>
            <a:ext cx="11925300" cy="5729605"/>
          </a:xfrm>
          <a:prstGeom prst="rect">
            <a:avLst/>
          </a:prstGeom>
        </p:spPr>
      </p:pic>
      <p:sp>
        <p:nvSpPr>
          <p:cNvPr id="5" name="圆角矩形 4"/>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期刊频道（外文期刊）</a:t>
            </a:r>
            <a:endParaRPr lang="zh-CN" altLang="en-US" sz="4000" b="1">
              <a:solidFill>
                <a:schemeClr val="tx1"/>
              </a:solidFill>
            </a:endParaRPr>
          </a:p>
        </p:txBody>
      </p:sp>
      <p:sp>
        <p:nvSpPr>
          <p:cNvPr id="7" name="圆角矩形 6"/>
          <p:cNvSpPr/>
          <p:nvPr/>
        </p:nvSpPr>
        <p:spPr>
          <a:xfrm flipV="1">
            <a:off x="2075815" y="2108835"/>
            <a:ext cx="4279900" cy="32702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圆角矩形 7"/>
          <p:cNvSpPr/>
          <p:nvPr/>
        </p:nvSpPr>
        <p:spPr>
          <a:xfrm flipV="1">
            <a:off x="2315845" y="3438525"/>
            <a:ext cx="6173470" cy="6604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AutoShape 7"/>
          <p:cNvSpPr/>
          <p:nvPr/>
        </p:nvSpPr>
        <p:spPr>
          <a:xfrm>
            <a:off x="7830185" y="2237105"/>
            <a:ext cx="1903413" cy="989013"/>
          </a:xfrm>
          <a:prstGeom prst="wedgeRoundRectCallout">
            <a:avLst>
              <a:gd name="adj1" fmla="val -82460"/>
              <a:gd name="adj2" fmla="val 57479"/>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重要期刊标志、在线翻译</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7" grpId="0" bldLvl="0" animBg="1"/>
      <p:bldP spid="8" grpId="0" bldLvl="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336550" y="791845"/>
            <a:ext cx="11753850" cy="5572125"/>
          </a:xfrm>
          <a:prstGeom prst="rect">
            <a:avLst/>
          </a:prstGeom>
        </p:spPr>
      </p:pic>
      <p:sp>
        <p:nvSpPr>
          <p:cNvPr id="6" name="圆角矩形 5"/>
          <p:cNvSpPr/>
          <p:nvPr/>
        </p:nvSpPr>
        <p:spPr>
          <a:xfrm flipV="1">
            <a:off x="199390" y="791845"/>
            <a:ext cx="1844040" cy="557212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期刊频道（外文期刊）</a:t>
            </a:r>
            <a:endParaRPr lang="zh-CN" altLang="en-US" sz="4000" b="1">
              <a:solidFill>
                <a:schemeClr val="tx1"/>
              </a:solidFill>
            </a:endParaRPr>
          </a:p>
        </p:txBody>
      </p:sp>
      <p:sp>
        <p:nvSpPr>
          <p:cNvPr id="9" name="AutoShape 7"/>
          <p:cNvSpPr/>
          <p:nvPr/>
        </p:nvSpPr>
        <p:spPr>
          <a:xfrm>
            <a:off x="2989580" y="1127760"/>
            <a:ext cx="1903413" cy="989013"/>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按照年代聚类</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6" grpId="0"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360045" y="791845"/>
            <a:ext cx="11584940" cy="5858510"/>
          </a:xfrm>
          <a:prstGeom prst="rect">
            <a:avLst/>
          </a:prstGeom>
        </p:spPr>
      </p:pic>
      <p:sp>
        <p:nvSpPr>
          <p:cNvPr id="6" name="圆角矩形 5"/>
          <p:cNvSpPr/>
          <p:nvPr/>
        </p:nvSpPr>
        <p:spPr>
          <a:xfrm flipV="1">
            <a:off x="622300" y="791845"/>
            <a:ext cx="1844040" cy="273875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flipV="1">
            <a:off x="622300" y="3761740"/>
            <a:ext cx="1844675" cy="297878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期刊频道（外文期刊）</a:t>
            </a:r>
            <a:endParaRPr lang="zh-CN" altLang="en-US" sz="4000" b="1">
              <a:solidFill>
                <a:schemeClr val="tx1"/>
              </a:solidFill>
            </a:endParaRPr>
          </a:p>
        </p:txBody>
      </p:sp>
      <p:sp>
        <p:nvSpPr>
          <p:cNvPr id="9" name="AutoShape 7"/>
          <p:cNvSpPr/>
          <p:nvPr/>
        </p:nvSpPr>
        <p:spPr>
          <a:xfrm>
            <a:off x="3540125" y="1127760"/>
            <a:ext cx="1903413" cy="989013"/>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按照学科聚类</a:t>
            </a:r>
            <a:endParaRPr lang="zh-CN" altLang="en-US" sz="2000" dirty="0">
              <a:latin typeface="Arial" panose="020B0604020202020204" pitchFamily="34" charset="0"/>
              <a:ea typeface="宋体" panose="02010600030101010101" pitchFamily="2" charset="-122"/>
            </a:endParaRPr>
          </a:p>
        </p:txBody>
      </p:sp>
      <p:sp>
        <p:nvSpPr>
          <p:cNvPr id="7" name="AutoShape 7"/>
          <p:cNvSpPr/>
          <p:nvPr/>
        </p:nvSpPr>
        <p:spPr>
          <a:xfrm>
            <a:off x="4076065" y="3879850"/>
            <a:ext cx="1903413" cy="989013"/>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按照来源聚类</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7" grpId="0" bldLvl="0" animBg="1"/>
      <p:bldP spid="6" grpId="0" bldLvl="0" animBg="1"/>
      <p:bldP spid="4"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8" name="图片 7"/>
          <p:cNvPicPr>
            <a:picLocks noChangeAspect="1"/>
          </p:cNvPicPr>
          <p:nvPr>
            <p:custDataLst>
              <p:tags r:id="rId2"/>
            </p:custDataLst>
          </p:nvPr>
        </p:nvPicPr>
        <p:blipFill>
          <a:blip r:embed="rId3"/>
          <a:stretch>
            <a:fillRect/>
          </a:stretch>
        </p:blipFill>
        <p:spPr>
          <a:xfrm>
            <a:off x="577215" y="835660"/>
            <a:ext cx="11513185" cy="5638800"/>
          </a:xfrm>
          <a:prstGeom prst="rect">
            <a:avLst/>
          </a:prstGeom>
        </p:spPr>
      </p:pic>
      <p:sp>
        <p:nvSpPr>
          <p:cNvPr id="6" name="圆角矩形 5"/>
          <p:cNvSpPr/>
          <p:nvPr/>
        </p:nvSpPr>
        <p:spPr>
          <a:xfrm flipV="1">
            <a:off x="464185" y="686435"/>
            <a:ext cx="1756410" cy="226187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flipV="1">
            <a:off x="412115" y="3131820"/>
            <a:ext cx="1719580" cy="316293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期刊频道（外文期刊）</a:t>
            </a:r>
            <a:endParaRPr lang="zh-CN" altLang="en-US" sz="4000" b="1">
              <a:solidFill>
                <a:schemeClr val="tx1"/>
              </a:solidFill>
            </a:endParaRPr>
          </a:p>
        </p:txBody>
      </p:sp>
      <p:sp>
        <p:nvSpPr>
          <p:cNvPr id="9" name="AutoShape 7"/>
          <p:cNvSpPr/>
          <p:nvPr/>
        </p:nvSpPr>
        <p:spPr>
          <a:xfrm>
            <a:off x="3286125" y="1170305"/>
            <a:ext cx="1903413" cy="989013"/>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按照期刊刊种聚类</a:t>
            </a:r>
            <a:endParaRPr lang="zh-CN" altLang="en-US" sz="2000" dirty="0">
              <a:latin typeface="Arial" panose="020B0604020202020204" pitchFamily="34" charset="0"/>
              <a:ea typeface="宋体" panose="02010600030101010101" pitchFamily="2" charset="-122"/>
            </a:endParaRPr>
          </a:p>
        </p:txBody>
      </p:sp>
      <p:sp>
        <p:nvSpPr>
          <p:cNvPr id="7" name="AutoShape 7"/>
          <p:cNvSpPr/>
          <p:nvPr/>
        </p:nvSpPr>
        <p:spPr>
          <a:xfrm>
            <a:off x="3187700" y="4569460"/>
            <a:ext cx="1903413" cy="989013"/>
          </a:xfrm>
          <a:prstGeom prst="wedgeRoundRectCallout">
            <a:avLst>
              <a:gd name="adj1" fmla="val -82458"/>
              <a:gd name="adj2" fmla="val 33306"/>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按照重要期刊聚类</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7" grpId="0" bldLvl="0" animBg="1"/>
      <p:bldP spid="6" grpId="0" bldLvl="0" animBg="1"/>
      <p:bldP spid="4" grpId="0"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180975" y="666750"/>
            <a:ext cx="11830050" cy="5749925"/>
          </a:xfrm>
          <a:prstGeom prst="rect">
            <a:avLst/>
          </a:prstGeom>
        </p:spPr>
      </p:pic>
      <p:sp>
        <p:nvSpPr>
          <p:cNvPr id="6" name="圆角矩形 5"/>
          <p:cNvSpPr/>
          <p:nvPr/>
        </p:nvSpPr>
        <p:spPr>
          <a:xfrm flipV="1">
            <a:off x="9914890" y="1845945"/>
            <a:ext cx="1407160" cy="223075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期刊频道（外文期刊）</a:t>
            </a:r>
            <a:endParaRPr lang="zh-CN" altLang="en-US" sz="4000" b="1">
              <a:solidFill>
                <a:schemeClr val="tx1"/>
              </a:solidFill>
            </a:endParaRPr>
          </a:p>
        </p:txBody>
      </p:sp>
      <p:sp>
        <p:nvSpPr>
          <p:cNvPr id="9" name="AutoShape 7"/>
          <p:cNvSpPr/>
          <p:nvPr/>
        </p:nvSpPr>
        <p:spPr>
          <a:xfrm>
            <a:off x="6276975" y="5291455"/>
            <a:ext cx="2326640" cy="989330"/>
          </a:xfrm>
          <a:prstGeom prst="wedgeRoundRectCallout">
            <a:avLst>
              <a:gd name="adj1" fmla="val 101392"/>
              <a:gd name="adj2" fmla="val -142263"/>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传递邮箱获取文献</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6" grpId="0" bldLvl="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7630" y="850265"/>
            <a:ext cx="12002770" cy="5438775"/>
          </a:xfrm>
          <a:prstGeom prst="rect">
            <a:avLst/>
          </a:prstGeom>
        </p:spPr>
      </p:pic>
      <p:sp>
        <p:nvSpPr>
          <p:cNvPr id="7" name="圆角矩形 6"/>
          <p:cNvSpPr/>
          <p:nvPr/>
        </p:nvSpPr>
        <p:spPr>
          <a:xfrm flipV="1">
            <a:off x="8835390" y="2045335"/>
            <a:ext cx="1576070" cy="94488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flipV="1">
            <a:off x="4502785" y="1720850"/>
            <a:ext cx="546735" cy="4953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期刊频道（医学期刊导航）</a:t>
            </a:r>
            <a:endParaRPr lang="zh-CN" altLang="en-US" sz="40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 name="图片 9"/>
          <p:cNvPicPr>
            <a:picLocks noChangeAspect="1"/>
          </p:cNvPicPr>
          <p:nvPr>
            <p:custDataLst>
              <p:tags r:id="rId1"/>
            </p:custDataLst>
          </p:nvPr>
        </p:nvPicPr>
        <p:blipFill>
          <a:blip r:embed="rId2"/>
          <a:stretch>
            <a:fillRect/>
          </a:stretch>
        </p:blipFill>
        <p:spPr>
          <a:xfrm>
            <a:off x="116840" y="686435"/>
            <a:ext cx="11974195" cy="5638800"/>
          </a:xfrm>
          <a:prstGeom prst="rect">
            <a:avLst/>
          </a:prstGeom>
        </p:spPr>
      </p:pic>
      <p:sp>
        <p:nvSpPr>
          <p:cNvPr id="6" name="圆角矩形 5"/>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期刊频道（医学期刊导航）</a:t>
            </a:r>
            <a:endParaRPr lang="zh-CN" altLang="en-US" sz="4000" b="1">
              <a:solidFill>
                <a:schemeClr val="tx1"/>
              </a:solidFill>
            </a:endParaRPr>
          </a:p>
        </p:txBody>
      </p:sp>
      <p:sp>
        <p:nvSpPr>
          <p:cNvPr id="7" name="圆角矩形 6"/>
          <p:cNvSpPr/>
          <p:nvPr/>
        </p:nvSpPr>
        <p:spPr>
          <a:xfrm flipV="1">
            <a:off x="4575175" y="923925"/>
            <a:ext cx="5076190" cy="82232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AutoShape 7"/>
          <p:cNvSpPr/>
          <p:nvPr/>
        </p:nvSpPr>
        <p:spPr>
          <a:xfrm>
            <a:off x="9651365" y="2172335"/>
            <a:ext cx="2326640" cy="989330"/>
          </a:xfrm>
          <a:prstGeom prst="wedgeRoundRectCallout">
            <a:avLst>
              <a:gd name="adj1" fmla="val -95114"/>
              <a:gd name="adj2" fmla="val -58087"/>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通过多种方式、搜索期刊</a:t>
            </a:r>
            <a:endParaRPr lang="zh-CN" altLang="en-US" sz="2000" dirty="0">
              <a:latin typeface="Arial" panose="020B0604020202020204" pitchFamily="34" charset="0"/>
              <a:ea typeface="宋体" panose="02010600030101010101" pitchFamily="2" charset="-122"/>
            </a:endParaRPr>
          </a:p>
        </p:txBody>
      </p:sp>
      <p:pic>
        <p:nvPicPr>
          <p:cNvPr id="11" name="图片 10"/>
          <p:cNvPicPr>
            <a:picLocks noChangeAspect="1"/>
          </p:cNvPicPr>
          <p:nvPr/>
        </p:nvPicPr>
        <p:blipFill>
          <a:blip r:embed="rId3"/>
          <a:stretch>
            <a:fillRect/>
          </a:stretch>
        </p:blipFill>
        <p:spPr>
          <a:xfrm>
            <a:off x="87630" y="2721610"/>
            <a:ext cx="12002135" cy="2600325"/>
          </a:xfrm>
          <a:prstGeom prst="rect">
            <a:avLst/>
          </a:prstGeom>
        </p:spPr>
      </p:pic>
      <p:pic>
        <p:nvPicPr>
          <p:cNvPr id="12" name="图片 11"/>
          <p:cNvPicPr>
            <a:picLocks noChangeAspect="1"/>
          </p:cNvPicPr>
          <p:nvPr/>
        </p:nvPicPr>
        <p:blipFill>
          <a:blip r:embed="rId4"/>
          <a:stretch>
            <a:fillRect/>
          </a:stretch>
        </p:blipFill>
        <p:spPr>
          <a:xfrm>
            <a:off x="1298575" y="3841750"/>
            <a:ext cx="9610725" cy="3343275"/>
          </a:xfrm>
          <a:prstGeom prst="rect">
            <a:avLst/>
          </a:prstGeom>
        </p:spPr>
      </p:pic>
      <p:pic>
        <p:nvPicPr>
          <p:cNvPr id="13" name="图片 12"/>
          <p:cNvPicPr>
            <a:picLocks noChangeAspect="1"/>
          </p:cNvPicPr>
          <p:nvPr/>
        </p:nvPicPr>
        <p:blipFill>
          <a:blip r:embed="rId5"/>
          <a:stretch>
            <a:fillRect/>
          </a:stretch>
        </p:blipFill>
        <p:spPr>
          <a:xfrm>
            <a:off x="2409190" y="4647565"/>
            <a:ext cx="9867900" cy="3810000"/>
          </a:xfrm>
          <a:prstGeom prst="rect">
            <a:avLst/>
          </a:prstGeom>
        </p:spPr>
      </p:pic>
      <p:sp>
        <p:nvSpPr>
          <p:cNvPr id="8" name="AutoShape 7"/>
          <p:cNvSpPr/>
          <p:nvPr/>
        </p:nvSpPr>
        <p:spPr>
          <a:xfrm>
            <a:off x="7776845" y="5868670"/>
            <a:ext cx="2326640" cy="989330"/>
          </a:xfrm>
          <a:prstGeom prst="wedgeRoundRectCallout">
            <a:avLst>
              <a:gd name="adj1" fmla="val -33870"/>
              <a:gd name="adj2" fmla="val -3851"/>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可以通过语种、</a:t>
            </a:r>
            <a:r>
              <a:rPr lang="en-US" altLang="zh-CN" sz="2000" dirty="0">
                <a:latin typeface="Arial" panose="020B0604020202020204" pitchFamily="34" charset="0"/>
                <a:ea typeface="宋体" panose="02010600030101010101" pitchFamily="2" charset="-122"/>
              </a:rPr>
              <a:t>SCI</a:t>
            </a:r>
            <a:r>
              <a:rPr lang="zh-CN" altLang="en-US" sz="2000" dirty="0">
                <a:latin typeface="Arial" panose="020B0604020202020204" pitchFamily="34" charset="0"/>
                <a:ea typeface="宋体" panose="02010600030101010101" pitchFamily="2" charset="-122"/>
              </a:rPr>
              <a:t>、排序进行自定义筛选</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7" grpId="0" bldLvl="0" animBg="1"/>
      <p:bldP spid="8"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87630" y="687070"/>
            <a:ext cx="12003405" cy="6170930"/>
          </a:xfrm>
          <a:prstGeom prst="rect">
            <a:avLst/>
          </a:prstGeom>
        </p:spPr>
      </p:pic>
      <p:sp>
        <p:nvSpPr>
          <p:cNvPr id="6" name="圆角矩形 5"/>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期刊频道（医学期刊导航）</a:t>
            </a:r>
            <a:endParaRPr lang="zh-CN" altLang="en-US" sz="4000" b="1">
              <a:solidFill>
                <a:schemeClr val="tx1"/>
              </a:solidFill>
            </a:endParaRPr>
          </a:p>
        </p:txBody>
      </p:sp>
      <p:sp>
        <p:nvSpPr>
          <p:cNvPr id="3" name="圆角矩形 2"/>
          <p:cNvSpPr/>
          <p:nvPr/>
        </p:nvSpPr>
        <p:spPr>
          <a:xfrm flipV="1">
            <a:off x="269240" y="750570"/>
            <a:ext cx="1858645" cy="610743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AutoShape 7"/>
          <p:cNvSpPr/>
          <p:nvPr/>
        </p:nvSpPr>
        <p:spPr>
          <a:xfrm>
            <a:off x="4585970" y="3808730"/>
            <a:ext cx="2734945" cy="989330"/>
          </a:xfrm>
          <a:prstGeom prst="wedgeRoundRectCallout">
            <a:avLst>
              <a:gd name="adj1" fmla="val -95114"/>
              <a:gd name="adj2" fmla="val -58087"/>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按学科聚类查找期刊</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3"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890270" y="685800"/>
            <a:ext cx="10410825" cy="5486400"/>
          </a:xfrm>
          <a:prstGeom prst="rect">
            <a:avLst/>
          </a:prstGeom>
        </p:spPr>
      </p:pic>
      <p:sp>
        <p:nvSpPr>
          <p:cNvPr id="6" name="圆角矩形 5"/>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期刊频道（医学期刊导航）</a:t>
            </a:r>
            <a:endParaRPr lang="zh-CN" altLang="en-US" sz="4000" b="1">
              <a:solidFill>
                <a:schemeClr val="tx1"/>
              </a:solidFill>
            </a:endParaRPr>
          </a:p>
        </p:txBody>
      </p:sp>
      <p:sp>
        <p:nvSpPr>
          <p:cNvPr id="3" name="圆角矩形 2"/>
          <p:cNvSpPr/>
          <p:nvPr/>
        </p:nvSpPr>
        <p:spPr>
          <a:xfrm flipV="1">
            <a:off x="1272540" y="685800"/>
            <a:ext cx="2126615" cy="548703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AutoShape 7"/>
          <p:cNvSpPr/>
          <p:nvPr/>
        </p:nvSpPr>
        <p:spPr>
          <a:xfrm>
            <a:off x="4585970" y="3808730"/>
            <a:ext cx="2734945" cy="989330"/>
          </a:xfrm>
          <a:prstGeom prst="wedgeRoundRectCallout">
            <a:avLst>
              <a:gd name="adj1" fmla="val -95114"/>
              <a:gd name="adj2" fmla="val -58087"/>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按来源聚类查找期刊</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3"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87630" y="686435"/>
            <a:ext cx="12003405" cy="5553075"/>
          </a:xfrm>
          <a:prstGeom prst="rect">
            <a:avLst/>
          </a:prstGeom>
        </p:spPr>
      </p:pic>
      <p:sp>
        <p:nvSpPr>
          <p:cNvPr id="6" name="圆角矩形 5"/>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期刊频道（医学期刊导航）</a:t>
            </a:r>
            <a:endParaRPr lang="zh-CN" altLang="en-US" sz="4000" b="1">
              <a:solidFill>
                <a:schemeClr val="tx1"/>
              </a:solidFill>
            </a:endParaRPr>
          </a:p>
        </p:txBody>
      </p:sp>
      <p:sp>
        <p:nvSpPr>
          <p:cNvPr id="7" name="圆角矩形 6"/>
          <p:cNvSpPr/>
          <p:nvPr/>
        </p:nvSpPr>
        <p:spPr>
          <a:xfrm flipV="1">
            <a:off x="2702560" y="3293110"/>
            <a:ext cx="9488805" cy="153670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AutoShape 7"/>
          <p:cNvSpPr/>
          <p:nvPr/>
        </p:nvSpPr>
        <p:spPr>
          <a:xfrm>
            <a:off x="9130030" y="5459730"/>
            <a:ext cx="2734945" cy="989330"/>
          </a:xfrm>
          <a:prstGeom prst="wedgeRoundRectCallout">
            <a:avLst>
              <a:gd name="adj1" fmla="val -95114"/>
              <a:gd name="adj2" fmla="val -58087"/>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选定期刊</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7" grpId="0" bldLvl="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custDataLst>
              <p:tags r:id="rId1"/>
            </p:custDataLst>
          </p:nvPr>
        </p:nvPicPr>
        <p:blipFill>
          <a:blip r:embed="rId2"/>
          <a:stretch>
            <a:fillRect/>
          </a:stretch>
        </p:blipFill>
        <p:spPr>
          <a:xfrm>
            <a:off x="87630" y="819785"/>
            <a:ext cx="12002135" cy="5781675"/>
          </a:xfrm>
          <a:prstGeom prst="rect">
            <a:avLst/>
          </a:prstGeom>
        </p:spPr>
      </p:pic>
      <p:sp>
        <p:nvSpPr>
          <p:cNvPr id="6" name="圆角矩形 5"/>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期刊频道（医学期刊导航）</a:t>
            </a:r>
            <a:endParaRPr lang="zh-CN" altLang="en-US" sz="4000" b="1">
              <a:solidFill>
                <a:schemeClr val="tx1"/>
              </a:solidFill>
            </a:endParaRPr>
          </a:p>
        </p:txBody>
      </p:sp>
      <p:sp>
        <p:nvSpPr>
          <p:cNvPr id="9" name="AutoShape 7"/>
          <p:cNvSpPr/>
          <p:nvPr/>
        </p:nvSpPr>
        <p:spPr>
          <a:xfrm>
            <a:off x="8178800" y="4923790"/>
            <a:ext cx="2734945" cy="989330"/>
          </a:xfrm>
          <a:prstGeom prst="wedgeRoundRectCallout">
            <a:avLst>
              <a:gd name="adj1" fmla="val -48165"/>
              <a:gd name="adj2" fmla="val 385"/>
              <a:gd name="adj3" fmla="val 16667"/>
            </a:avLst>
          </a:prstGeom>
          <a:noFill/>
          <a:ln w="28575" cap="flat" cmpd="sng">
            <a:noFill/>
            <a:prstDash val="solid"/>
            <a:miter/>
            <a:headEnd type="none" w="med" len="med"/>
            <a:tailEnd type="none" w="med" len="med"/>
          </a:ln>
          <a:extLst>
            <a:ext uri="{909E8E84-426E-40DD-AFC4-6F175D3DCCD1}">
              <a14:hiddenFill xmlns:a14="http://schemas.microsoft.com/office/drawing/2010/main">
                <a:solidFill>
                  <a:schemeClr val="accent1"/>
                </a:solidFill>
              </a14:hiddenFill>
            </a:ext>
          </a:extLst>
        </p:spPr>
        <p:txBody>
          <a:bodyPr lIns="90000" tIns="46800" rIns="90000" bIns="46800" anchor="ctr"/>
          <a:p>
            <a:pPr algn="ctr" eaLnBrk="0" hangingPunct="0"/>
            <a:r>
              <a:rPr lang="zh-CN" altLang="en-US" sz="2000" dirty="0">
                <a:ln w="22225">
                  <a:solidFill>
                    <a:schemeClr val="accent2"/>
                  </a:solidFill>
                  <a:prstDash val="solid"/>
                </a:ln>
                <a:solidFill>
                  <a:schemeClr val="accent2">
                    <a:lumMod val="40000"/>
                    <a:lumOff val="60000"/>
                  </a:schemeClr>
                </a:solidFill>
                <a:effectLst/>
                <a:latin typeface="Arial" panose="020B0604020202020204" pitchFamily="34" charset="0"/>
                <a:ea typeface="宋体" panose="02010600030101010101" pitchFamily="2" charset="-122"/>
              </a:rPr>
              <a:t>可以查看期刊详细介绍、影响因子趋势线</a:t>
            </a:r>
            <a:endParaRPr lang="zh-CN" altLang="en-US" sz="2000" dirty="0">
              <a:ln w="22225">
                <a:solidFill>
                  <a:schemeClr val="accent2"/>
                </a:solidFill>
                <a:prstDash val="solid"/>
              </a:ln>
              <a:solidFill>
                <a:schemeClr val="accent2">
                  <a:lumMod val="40000"/>
                  <a:lumOff val="60000"/>
                </a:schemeClr>
              </a:solidFill>
              <a:effectLst/>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10" name="圆角矩形 9"/>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多频道检索</a:t>
            </a:r>
            <a:endParaRPr lang="zh-CN" altLang="en-US" sz="4000" b="1">
              <a:solidFill>
                <a:schemeClr val="tx1"/>
              </a:solidFill>
            </a:endParaRPr>
          </a:p>
        </p:txBody>
      </p:sp>
      <p:pic>
        <p:nvPicPr>
          <p:cNvPr id="3" name="图片 2"/>
          <p:cNvPicPr>
            <a:picLocks noChangeAspect="1"/>
          </p:cNvPicPr>
          <p:nvPr/>
        </p:nvPicPr>
        <p:blipFill>
          <a:blip r:embed="rId2"/>
          <a:stretch>
            <a:fillRect/>
          </a:stretch>
        </p:blipFill>
        <p:spPr>
          <a:xfrm>
            <a:off x="257175" y="728345"/>
            <a:ext cx="11677650" cy="5400675"/>
          </a:xfrm>
          <a:prstGeom prst="rect">
            <a:avLst/>
          </a:prstGeom>
        </p:spPr>
      </p:pic>
      <p:pic>
        <p:nvPicPr>
          <p:cNvPr id="4" name="图片 3"/>
          <p:cNvPicPr>
            <a:picLocks noChangeAspect="1"/>
          </p:cNvPicPr>
          <p:nvPr/>
        </p:nvPicPr>
        <p:blipFill>
          <a:blip r:embed="rId3"/>
          <a:stretch>
            <a:fillRect/>
          </a:stretch>
        </p:blipFill>
        <p:spPr>
          <a:xfrm>
            <a:off x="1163955" y="1684020"/>
            <a:ext cx="11915775" cy="5581650"/>
          </a:xfrm>
          <a:prstGeom prst="rect">
            <a:avLst/>
          </a:prstGeom>
        </p:spPr>
      </p:pic>
      <p:pic>
        <p:nvPicPr>
          <p:cNvPr id="5" name="图片 4"/>
          <p:cNvPicPr>
            <a:picLocks noChangeAspect="1"/>
          </p:cNvPicPr>
          <p:nvPr/>
        </p:nvPicPr>
        <p:blipFill>
          <a:blip r:embed="rId4"/>
          <a:stretch>
            <a:fillRect/>
          </a:stretch>
        </p:blipFill>
        <p:spPr>
          <a:xfrm>
            <a:off x="3222625" y="2558415"/>
            <a:ext cx="11963400" cy="55435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文本框 3"/>
          <p:cNvSpPr txBox="1"/>
          <p:nvPr/>
        </p:nvSpPr>
        <p:spPr>
          <a:xfrm>
            <a:off x="539115" y="1205230"/>
            <a:ext cx="11409680" cy="1106805"/>
          </a:xfrm>
          <a:prstGeom prst="rect">
            <a:avLst/>
          </a:prstGeom>
          <a:noFill/>
        </p:spPr>
        <p:txBody>
          <a:bodyPr wrap="square" rtlCol="0">
            <a:spAutoFit/>
          </a:bodyPr>
          <a:p>
            <a:pPr algn="l"/>
            <a:r>
              <a:rPr lang="en-US" sz="3300" b="1">
                <a:latin typeface="+mj-ea"/>
                <a:ea typeface="+mj-ea"/>
                <a:cs typeface="+mj-ea"/>
              </a:rPr>
              <a:t>5.  </a:t>
            </a:r>
            <a:r>
              <a:rPr lang="zh-CN" altLang="en-US" sz="3300" b="1">
                <a:latin typeface="+mj-ea"/>
                <a:ea typeface="+mj-ea"/>
                <a:cs typeface="+mj-ea"/>
              </a:rPr>
              <a:t>医学学术视频检索</a:t>
            </a:r>
            <a:r>
              <a:rPr lang="en-US" altLang="zh-CN" sz="3300" b="1">
                <a:latin typeface="+mj-ea"/>
                <a:ea typeface="+mj-ea"/>
                <a:cs typeface="+mj-ea"/>
              </a:rPr>
              <a:t>-</a:t>
            </a:r>
            <a:r>
              <a:rPr lang="zh-CN" altLang="en-US" sz="3300" b="1">
                <a:latin typeface="+mj-ea"/>
                <a:ea typeface="+mj-ea"/>
                <a:cs typeface="+mj-ea"/>
              </a:rPr>
              <a:t>为读者提供医学研究各领域大师的系列演讲视频</a:t>
            </a:r>
            <a:endParaRPr lang="zh-CN" altLang="en-US" sz="3300" b="1">
              <a:latin typeface="+mj-ea"/>
              <a:ea typeface="+mj-ea"/>
              <a:cs typeface="+mj-ea"/>
            </a:endParaRPr>
          </a:p>
        </p:txBody>
      </p:sp>
      <p:sp>
        <p:nvSpPr>
          <p:cNvPr id="5" name="文本框 4"/>
          <p:cNvSpPr txBox="1"/>
          <p:nvPr/>
        </p:nvSpPr>
        <p:spPr>
          <a:xfrm>
            <a:off x="780415" y="2875915"/>
            <a:ext cx="10535920" cy="2122805"/>
          </a:xfrm>
          <a:prstGeom prst="rect">
            <a:avLst/>
          </a:prstGeom>
          <a:noFill/>
        </p:spPr>
        <p:txBody>
          <a:bodyPr wrap="square" rtlCol="0">
            <a:spAutoFit/>
          </a:bodyPr>
          <a:p>
            <a:r>
              <a:rPr lang="en-US" altLang="zh-CN"/>
              <a:t>     </a:t>
            </a:r>
            <a:r>
              <a:rPr lang="en-US" altLang="zh-CN" sz="3000"/>
              <a:t> </a:t>
            </a:r>
            <a:r>
              <a:rPr lang="en-US" altLang="zh-CN" sz="3000" spc="20">
                <a:solidFill>
                  <a:schemeClr val="tx1"/>
                </a:solidFill>
                <a:uFillTx/>
              </a:rPr>
              <a:t>  </a:t>
            </a:r>
            <a:r>
              <a:rPr lang="zh-CN" altLang="en-US" sz="3300" spc="20">
                <a:solidFill>
                  <a:schemeClr val="tx1"/>
                </a:solidFill>
                <a:uFillTx/>
              </a:rPr>
              <a:t>大医医学搜索中收录了大量医学大师系列视频讲座，并不断更新。通过首页视频导航，读者可以领略院长的研究思想、了解医学学术会议内容、观看</a:t>
            </a:r>
            <a:r>
              <a:rPr lang="en-US" altLang="zh-CN" sz="3300" spc="20">
                <a:solidFill>
                  <a:schemeClr val="tx1"/>
                </a:solidFill>
                <a:uFillTx/>
              </a:rPr>
              <a:t>“</a:t>
            </a:r>
            <a:r>
              <a:rPr lang="zh-CN" altLang="en-US" sz="3300" spc="20">
                <a:solidFill>
                  <a:schemeClr val="tx1"/>
                </a:solidFill>
                <a:uFillTx/>
              </a:rPr>
              <a:t>三基</a:t>
            </a:r>
            <a:r>
              <a:rPr lang="en-US" altLang="zh-CN" sz="3300" spc="20">
                <a:solidFill>
                  <a:schemeClr val="tx1"/>
                </a:solidFill>
                <a:uFillTx/>
              </a:rPr>
              <a:t>”</a:t>
            </a:r>
            <a:r>
              <a:rPr lang="zh-CN" altLang="en-US" sz="3300" spc="20">
                <a:solidFill>
                  <a:schemeClr val="tx1"/>
                </a:solidFill>
                <a:uFillTx/>
              </a:rPr>
              <a:t>配套学术视频，以及查看更多医学领域的大师讲座</a:t>
            </a:r>
            <a:endParaRPr lang="zh-CN" altLang="en-US" sz="3300" spc="20">
              <a:solidFill>
                <a:schemeClr val="tx1"/>
              </a:solidFill>
              <a:uFillTx/>
            </a:endParaRPr>
          </a:p>
        </p:txBody>
      </p:sp>
      <p:sp>
        <p:nvSpPr>
          <p:cNvPr id="2" name="文本框 1"/>
          <p:cNvSpPr txBox="1"/>
          <p:nvPr/>
        </p:nvSpPr>
        <p:spPr>
          <a:xfrm>
            <a:off x="2836545" y="-26035"/>
            <a:ext cx="4064000" cy="368300"/>
          </a:xfrm>
          <a:prstGeom prst="rect">
            <a:avLst/>
          </a:prstGeom>
          <a:noFill/>
        </p:spPr>
        <p:txBody>
          <a:bodyPr wrap="square" rtlCol="0">
            <a:spAutoFit/>
          </a:bodyPr>
          <a:p>
            <a:endParaRPr lang="zh-CN"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7630" y="779780"/>
            <a:ext cx="12003405" cy="5762625"/>
          </a:xfrm>
          <a:prstGeom prst="rect">
            <a:avLst/>
          </a:prstGeom>
        </p:spPr>
      </p:pic>
      <p:sp>
        <p:nvSpPr>
          <p:cNvPr id="10" name="圆角矩形 9"/>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学术视频</a:t>
            </a:r>
            <a:endParaRPr lang="zh-CN" altLang="en-US" sz="4000" b="1">
              <a:solidFill>
                <a:schemeClr val="tx1"/>
              </a:solidFill>
            </a:endParaRPr>
          </a:p>
        </p:txBody>
      </p:sp>
      <p:sp>
        <p:nvSpPr>
          <p:cNvPr id="7" name="圆角矩形 6"/>
          <p:cNvSpPr/>
          <p:nvPr/>
        </p:nvSpPr>
        <p:spPr>
          <a:xfrm flipV="1">
            <a:off x="9541510" y="3352800"/>
            <a:ext cx="2548890" cy="318960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AutoShape 7"/>
          <p:cNvSpPr/>
          <p:nvPr/>
        </p:nvSpPr>
        <p:spPr>
          <a:xfrm>
            <a:off x="6806565" y="4801870"/>
            <a:ext cx="1913255" cy="735330"/>
          </a:xfrm>
          <a:prstGeom prst="wedgeRoundRectCallout">
            <a:avLst>
              <a:gd name="adj1" fmla="val 62848"/>
              <a:gd name="adj2" fmla="val -56044"/>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dirty="0">
                <a:latin typeface="Arial" panose="020B0604020202020204" pitchFamily="34" charset="0"/>
                <a:ea typeface="宋体" panose="02010600030101010101" pitchFamily="2" charset="-122"/>
              </a:rPr>
              <a:t>视频导航入口</a:t>
            </a:r>
            <a:endParaRPr lang="zh-CN" altLang="en-US" sz="20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2" grpId="0" bldLvl="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7630" y="1076325"/>
            <a:ext cx="12002770" cy="5781675"/>
          </a:xfrm>
          <a:prstGeom prst="rect">
            <a:avLst/>
          </a:prstGeom>
        </p:spPr>
      </p:pic>
      <p:sp>
        <p:nvSpPr>
          <p:cNvPr id="5" name="文本框 4"/>
          <p:cNvSpPr txBox="1"/>
          <p:nvPr/>
        </p:nvSpPr>
        <p:spPr>
          <a:xfrm>
            <a:off x="640080" y="2235200"/>
            <a:ext cx="542925" cy="368300"/>
          </a:xfrm>
          <a:prstGeom prst="rect">
            <a:avLst/>
          </a:prstGeom>
          <a:noFill/>
        </p:spPr>
        <p:txBody>
          <a:bodyPr wrap="none" rtlCol="0">
            <a:spAutoFit/>
          </a:bodyPr>
          <a:p>
            <a:r>
              <a:rPr lang="en-US" altLang="zh-CN"/>
              <a:t>       </a:t>
            </a:r>
            <a:endParaRPr lang="zh-CN" altLang="en-US"/>
          </a:p>
        </p:txBody>
      </p:sp>
      <p:sp>
        <p:nvSpPr>
          <p:cNvPr id="10" name="圆角矩形 9"/>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学术视频</a:t>
            </a:r>
            <a:endParaRPr lang="zh-CN" altLang="en-US" sz="4000" b="1">
              <a:solidFill>
                <a:schemeClr val="tx1"/>
              </a:solidFill>
            </a:endParaRPr>
          </a:p>
        </p:txBody>
      </p:sp>
      <p:sp>
        <p:nvSpPr>
          <p:cNvPr id="7" name="圆角矩形 6"/>
          <p:cNvSpPr/>
          <p:nvPr/>
        </p:nvSpPr>
        <p:spPr>
          <a:xfrm flipV="1">
            <a:off x="368300" y="1968500"/>
            <a:ext cx="10803255" cy="145986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p:cNvPicPr>
            <a:picLocks noChangeAspect="1"/>
          </p:cNvPicPr>
          <p:nvPr>
            <p:custDataLst>
              <p:tags r:id="rId2"/>
            </p:custDataLst>
          </p:nvPr>
        </p:nvPicPr>
        <p:blipFill>
          <a:blip r:embed="rId3"/>
          <a:stretch>
            <a:fillRect/>
          </a:stretch>
        </p:blipFill>
        <p:spPr>
          <a:xfrm>
            <a:off x="87630" y="685800"/>
            <a:ext cx="12003405" cy="5700395"/>
          </a:xfrm>
          <a:prstGeom prst="rect">
            <a:avLst/>
          </a:prstGeom>
        </p:spPr>
      </p:pic>
      <p:sp>
        <p:nvSpPr>
          <p:cNvPr id="5" name="文本框 4"/>
          <p:cNvSpPr txBox="1"/>
          <p:nvPr/>
        </p:nvSpPr>
        <p:spPr>
          <a:xfrm>
            <a:off x="640080" y="2235200"/>
            <a:ext cx="542925" cy="368300"/>
          </a:xfrm>
          <a:prstGeom prst="rect">
            <a:avLst/>
          </a:prstGeom>
          <a:noFill/>
        </p:spPr>
        <p:txBody>
          <a:bodyPr wrap="none" rtlCol="0">
            <a:spAutoFit/>
          </a:bodyPr>
          <a:p>
            <a:r>
              <a:rPr lang="en-US" altLang="zh-CN"/>
              <a:t>       </a:t>
            </a:r>
            <a:endParaRPr lang="zh-CN" altLang="en-US"/>
          </a:p>
        </p:txBody>
      </p:sp>
      <p:sp>
        <p:nvSpPr>
          <p:cNvPr id="10" name="圆角矩形 9"/>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4000" b="1">
                <a:solidFill>
                  <a:schemeClr val="tx1"/>
                </a:solidFill>
              </a:rPr>
              <a:t>大医医学搜索</a:t>
            </a:r>
            <a:r>
              <a:rPr lang="en-US" altLang="zh-CN" sz="4000" b="1">
                <a:solidFill>
                  <a:schemeClr val="tx1"/>
                </a:solidFill>
              </a:rPr>
              <a:t>——</a:t>
            </a:r>
            <a:r>
              <a:rPr lang="zh-CN" altLang="en-US" sz="4000" b="1">
                <a:solidFill>
                  <a:schemeClr val="tx1"/>
                </a:solidFill>
              </a:rPr>
              <a:t>学术视频</a:t>
            </a:r>
            <a:endParaRPr lang="zh-CN" altLang="en-US" sz="4000" b="1">
              <a:solidFill>
                <a:schemeClr val="tx1"/>
              </a:solidFill>
            </a:endParaRPr>
          </a:p>
        </p:txBody>
      </p:sp>
      <p:sp>
        <p:nvSpPr>
          <p:cNvPr id="7" name="圆角矩形 6"/>
          <p:cNvSpPr/>
          <p:nvPr/>
        </p:nvSpPr>
        <p:spPr>
          <a:xfrm flipV="1">
            <a:off x="8551545" y="1931670"/>
            <a:ext cx="3115310" cy="50927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任意多边形 3"/>
          <p:cNvSpPr/>
          <p:nvPr>
            <p:custDataLst>
              <p:tags r:id="rId2"/>
            </p:custDataLst>
          </p:nvPr>
        </p:nvSpPr>
        <p:spPr>
          <a:xfrm>
            <a:off x="-12700" y="0"/>
            <a:ext cx="6859200" cy="6858000"/>
          </a:xfrm>
          <a:custGeom>
            <a:avLst/>
            <a:gdLst>
              <a:gd name="connsiteX0" fmla="*/ 3795 w 5220072"/>
              <a:gd name="connsiteY0" fmla="*/ 0 h 5143500"/>
              <a:gd name="connsiteX1" fmla="*/ 1457308 w 5220072"/>
              <a:gd name="connsiteY1" fmla="*/ 0 h 5143500"/>
              <a:gd name="connsiteX2" fmla="*/ 3423667 w 5220072"/>
              <a:gd name="connsiteY2" fmla="*/ 0 h 5143500"/>
              <a:gd name="connsiteX3" fmla="*/ 5220072 w 5220072"/>
              <a:gd name="connsiteY3" fmla="*/ 0 h 5143500"/>
              <a:gd name="connsiteX4" fmla="*/ 3762764 w 5220072"/>
              <a:gd name="connsiteY4" fmla="*/ 5143500 h 5143500"/>
              <a:gd name="connsiteX5" fmla="*/ 3423667 w 5220072"/>
              <a:gd name="connsiteY5" fmla="*/ 5143500 h 5143500"/>
              <a:gd name="connsiteX6" fmla="*/ 3795 w 5220072"/>
              <a:gd name="connsiteY6" fmla="*/ 5143500 h 5143500"/>
              <a:gd name="connsiteX7" fmla="*/ 0 w 5220072"/>
              <a:gd name="connsiteY7" fmla="*/ 5143500 h 5143500"/>
              <a:gd name="connsiteX8" fmla="*/ 3795 w 5220072"/>
              <a:gd name="connsiteY8" fmla="*/ 513010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0072" h="5143500">
                <a:moveTo>
                  <a:pt x="3795" y="0"/>
                </a:moveTo>
                <a:lnTo>
                  <a:pt x="1457308" y="0"/>
                </a:lnTo>
                <a:lnTo>
                  <a:pt x="3423667" y="0"/>
                </a:lnTo>
                <a:lnTo>
                  <a:pt x="5220072" y="0"/>
                </a:lnTo>
                <a:lnTo>
                  <a:pt x="3762764" y="5143500"/>
                </a:lnTo>
                <a:lnTo>
                  <a:pt x="3423667" y="5143500"/>
                </a:lnTo>
                <a:lnTo>
                  <a:pt x="3795" y="5143500"/>
                </a:lnTo>
                <a:lnTo>
                  <a:pt x="0" y="5143500"/>
                </a:lnTo>
                <a:lnTo>
                  <a:pt x="3795" y="513010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1" name="任意多边形 30"/>
          <p:cNvSpPr/>
          <p:nvPr/>
        </p:nvSpPr>
        <p:spPr>
          <a:xfrm>
            <a:off x="4844923" y="0"/>
            <a:ext cx="2105409" cy="6858000"/>
          </a:xfrm>
          <a:custGeom>
            <a:avLst/>
            <a:gdLst>
              <a:gd name="connsiteX0" fmla="*/ 1458718 w 1579057"/>
              <a:gd name="connsiteY0" fmla="*/ 0 h 5143500"/>
              <a:gd name="connsiteX1" fmla="*/ 1579057 w 1579057"/>
              <a:gd name="connsiteY1" fmla="*/ 0 h 5143500"/>
              <a:gd name="connsiteX2" fmla="*/ 142875 w 1579057"/>
              <a:gd name="connsiteY2" fmla="*/ 5143500 h 5143500"/>
              <a:gd name="connsiteX3" fmla="*/ 0 w 157905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1579057" h="5143500">
                <a:moveTo>
                  <a:pt x="1458718" y="0"/>
                </a:moveTo>
                <a:lnTo>
                  <a:pt x="1579057" y="0"/>
                </a:lnTo>
                <a:lnTo>
                  <a:pt x="142875" y="5143500"/>
                </a:lnTo>
                <a:lnTo>
                  <a:pt x="0" y="51435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5" name="图片 4"/>
          <p:cNvPicPr>
            <a:picLocks noChangeAspect="1"/>
          </p:cNvPicPr>
          <p:nvPr>
            <p:custDataLst>
              <p:tags r:id="rId4"/>
            </p:custDataLst>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681355" y="1323340"/>
            <a:ext cx="4357370" cy="5012055"/>
          </a:xfrm>
          <a:prstGeom prst="rect">
            <a:avLst/>
          </a:prstGeom>
        </p:spPr>
      </p:pic>
      <p:sp>
        <p:nvSpPr>
          <p:cNvPr id="2" name="文本框 1"/>
          <p:cNvSpPr txBox="1"/>
          <p:nvPr/>
        </p:nvSpPr>
        <p:spPr>
          <a:xfrm>
            <a:off x="6096000" y="3208020"/>
            <a:ext cx="6096000" cy="629920"/>
          </a:xfrm>
          <a:prstGeom prst="rect">
            <a:avLst/>
          </a:prstGeom>
          <a:noFill/>
        </p:spPr>
        <p:txBody>
          <a:bodyPr wrap="square" rtlCol="0" anchor="t">
            <a:spAutoFit/>
          </a:bodyPr>
          <a:p>
            <a:pPr algn="ctr">
              <a:buClrTx/>
              <a:buSzTx/>
              <a:buFontTx/>
            </a:pPr>
            <a:r>
              <a:rPr lang="zh-CN" altLang="zh-CN" sz="3500" dirty="0">
                <a:solidFill>
                  <a:srgbClr val="00B0F0"/>
                </a:solidFill>
                <a:latin typeface="微软雅黑" panose="020B0503020204020204" charset="-122"/>
                <a:ea typeface="微软雅黑" panose="020B0503020204020204" charset="-122"/>
                <a:sym typeface="+mn-ea"/>
              </a:rPr>
              <a:t>三、大雅相似度检测系统介绍</a:t>
            </a:r>
            <a:endParaRPr lang="zh-CN" altLang="zh-CN" sz="3500" dirty="0">
              <a:solidFill>
                <a:srgbClr val="00B0F0"/>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三、大雅相似度检测系统介绍</a:t>
            </a:r>
            <a:r>
              <a:rPr lang="en-US" altLang="zh-CN" sz="4000" dirty="0">
                <a:solidFill>
                  <a:srgbClr val="00B0F0"/>
                </a:solidFill>
                <a:latin typeface="微软雅黑" panose="020B0503020204020204" charset="-122"/>
                <a:ea typeface="微软雅黑" panose="020B0503020204020204" charset="-122"/>
                <a:sym typeface="+mn-ea"/>
              </a:rPr>
              <a:t>  </a:t>
            </a:r>
            <a:endParaRPr lang="zh-CN" altLang="en-US" sz="4000" b="1">
              <a:solidFill>
                <a:schemeClr val="tx1"/>
              </a:solidFill>
            </a:endParaRPr>
          </a:p>
        </p:txBody>
      </p:sp>
      <p:sp>
        <p:nvSpPr>
          <p:cNvPr id="6" name="文本框 5"/>
          <p:cNvSpPr txBox="1"/>
          <p:nvPr>
            <p:custDataLst>
              <p:tags r:id="rId2"/>
            </p:custDataLst>
          </p:nvPr>
        </p:nvSpPr>
        <p:spPr>
          <a:xfrm>
            <a:off x="256540" y="931545"/>
            <a:ext cx="10331450" cy="2122805"/>
          </a:xfrm>
          <a:prstGeom prst="rect">
            <a:avLst/>
          </a:prstGeom>
          <a:noFill/>
        </p:spPr>
        <p:txBody>
          <a:bodyPr wrap="square" rtlCol="0">
            <a:spAutoFit/>
          </a:bodyPr>
          <a:p>
            <a:pPr indent="0" fontAlgn="auto">
              <a:lnSpc>
                <a:spcPct val="150000"/>
              </a:lnSpc>
            </a:pPr>
            <a:r>
              <a:rPr lang="en-US" altLang="zh-CN" sz="2400" b="1" dirty="0">
                <a:solidFill>
                  <a:schemeClr val="tx1"/>
                </a:solidFill>
                <a:latin typeface="+mn-ea"/>
                <a:cs typeface="+mn-ea"/>
                <a:sym typeface="+mn-ea"/>
              </a:rPr>
              <a:t>     </a:t>
            </a:r>
            <a:r>
              <a:rPr lang="zh-CN" altLang="en-US" sz="2400" b="1" dirty="0">
                <a:solidFill>
                  <a:schemeClr val="tx1"/>
                </a:solidFill>
                <a:latin typeface="+mn-ea"/>
                <a:cs typeface="+mn-ea"/>
                <a:sym typeface="+mn-ea"/>
              </a:rPr>
              <a:t>大雅相似度分析(论文检测系统)，拥有图书、期刊、论文、报纸、网络全文等丰富的对比资源库，独有的图书检测优势，保证书刊检测并重，为论文查重提供多一层保障。</a:t>
            </a:r>
            <a:endParaRPr lang="zh-CN" altLang="en-US" sz="2400" b="1" dirty="0">
              <a:solidFill>
                <a:schemeClr val="tx1"/>
              </a:solidFill>
              <a:latin typeface="+mn-ea"/>
              <a:cs typeface="+mn-ea"/>
              <a:sym typeface="+mn-ea"/>
            </a:endParaRPr>
          </a:p>
          <a:p>
            <a:endParaRPr lang="zh-CN" altLang="en-US" sz="2400" b="1" dirty="0">
              <a:solidFill>
                <a:schemeClr val="tx1"/>
              </a:solidFill>
              <a:latin typeface="+mn-ea"/>
              <a:cs typeface="+mn-ea"/>
              <a:sym typeface="+mn-ea"/>
            </a:endParaRPr>
          </a:p>
        </p:txBody>
      </p:sp>
      <p:sp>
        <p:nvSpPr>
          <p:cNvPr id="3" name="AutoShape 28"/>
          <p:cNvSpPr>
            <a:spLocks noChangeArrowheads="1"/>
          </p:cNvSpPr>
          <p:nvPr>
            <p:custDataLst>
              <p:tags r:id="rId3"/>
            </p:custDataLst>
          </p:nvPr>
        </p:nvSpPr>
        <p:spPr bwMode="auto">
          <a:xfrm>
            <a:off x="4551018" y="3252790"/>
            <a:ext cx="2880100" cy="28797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9" name="Line 548"/>
          <p:cNvSpPr>
            <a:spLocks noChangeShapeType="1"/>
          </p:cNvSpPr>
          <p:nvPr>
            <p:custDataLst>
              <p:tags r:id="rId4"/>
            </p:custDataLst>
          </p:nvPr>
        </p:nvSpPr>
        <p:spPr bwMode="auto">
          <a:xfrm flipH="1">
            <a:off x="7864562" y="4978403"/>
            <a:ext cx="2448244" cy="0"/>
          </a:xfrm>
          <a:prstGeom prst="line">
            <a:avLst/>
          </a:prstGeom>
          <a:noFill/>
          <a:ln w="19050">
            <a:solidFill>
              <a:schemeClr val="accent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10" name="Line 548"/>
          <p:cNvSpPr>
            <a:spLocks noChangeShapeType="1"/>
          </p:cNvSpPr>
          <p:nvPr>
            <p:custDataLst>
              <p:tags r:id="rId5"/>
            </p:custDataLst>
          </p:nvPr>
        </p:nvSpPr>
        <p:spPr bwMode="auto">
          <a:xfrm flipH="1">
            <a:off x="7216778" y="6275389"/>
            <a:ext cx="2303761" cy="0"/>
          </a:xfrm>
          <a:prstGeom prst="line">
            <a:avLst/>
          </a:prstGeom>
          <a:noFill/>
          <a:ln w="19050">
            <a:solidFill>
              <a:schemeClr val="accent6"/>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11" name="Line 548"/>
          <p:cNvSpPr>
            <a:spLocks noChangeShapeType="1"/>
          </p:cNvSpPr>
          <p:nvPr>
            <p:custDataLst>
              <p:tags r:id="rId6"/>
            </p:custDataLst>
          </p:nvPr>
        </p:nvSpPr>
        <p:spPr bwMode="auto">
          <a:xfrm flipH="1">
            <a:off x="7288225" y="3611564"/>
            <a:ext cx="2448244" cy="0"/>
          </a:xfrm>
          <a:prstGeom prst="line">
            <a:avLst/>
          </a:prstGeom>
          <a:noFill/>
          <a:ln w="19050">
            <a:solidFill>
              <a:schemeClr val="accent2"/>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12" name="Line 548"/>
          <p:cNvSpPr>
            <a:spLocks noChangeShapeType="1"/>
          </p:cNvSpPr>
          <p:nvPr>
            <p:custDataLst>
              <p:tags r:id="rId7"/>
            </p:custDataLst>
          </p:nvPr>
        </p:nvSpPr>
        <p:spPr bwMode="auto">
          <a:xfrm>
            <a:off x="2318703" y="3611564"/>
            <a:ext cx="2303763" cy="0"/>
          </a:xfrm>
          <a:prstGeom prst="line">
            <a:avLst/>
          </a:prstGeom>
          <a:noFill/>
          <a:ln w="19050">
            <a:solidFill>
              <a:schemeClr val="accent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grpSp>
        <p:nvGrpSpPr>
          <p:cNvPr id="16" name="组合 15"/>
          <p:cNvGrpSpPr/>
          <p:nvPr/>
        </p:nvGrpSpPr>
        <p:grpSpPr>
          <a:xfrm>
            <a:off x="6831330" y="4094480"/>
            <a:ext cx="1022350" cy="1022350"/>
            <a:chOff x="10758" y="5348"/>
            <a:chExt cx="1610" cy="1610"/>
          </a:xfrm>
        </p:grpSpPr>
        <p:sp>
          <p:nvSpPr>
            <p:cNvPr id="7" name="Oval 53"/>
            <p:cNvSpPr>
              <a:spLocks noChangeArrowheads="1"/>
            </p:cNvSpPr>
            <p:nvPr>
              <p:custDataLst>
                <p:tags r:id="rId8"/>
              </p:custDataLst>
            </p:nvPr>
          </p:nvSpPr>
          <p:spPr bwMode="auto">
            <a:xfrm>
              <a:off x="10758" y="5348"/>
              <a:ext cx="1610" cy="1611"/>
            </a:xfrm>
            <a:prstGeom prst="ellipse">
              <a:avLst/>
            </a:prstGeom>
            <a:solidFill>
              <a:schemeClr val="accent3"/>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17" name="Rectangle 49"/>
            <p:cNvSpPr>
              <a:spLocks noChangeArrowheads="1"/>
            </p:cNvSpPr>
            <p:nvPr>
              <p:custDataLst>
                <p:tags r:id="rId9"/>
              </p:custDataLst>
            </p:nvPr>
          </p:nvSpPr>
          <p:spPr bwMode="auto">
            <a:xfrm flipH="1">
              <a:off x="10997" y="5742"/>
              <a:ext cx="1370" cy="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bg1"/>
                  </a:solidFill>
                  <a:latin typeface="微软雅黑" panose="020B0503020204020204" charset="-122"/>
                  <a:ea typeface="微软雅黑" panose="020B0503020204020204" charset="-122"/>
                </a:rPr>
                <a:t>报纸</a:t>
              </a:r>
              <a:endParaRPr lang="zh-CN" altLang="en-US" sz="1865" b="1" dirty="0">
                <a:solidFill>
                  <a:schemeClr val="bg1"/>
                </a:solidFill>
                <a:latin typeface="微软雅黑" panose="020B0503020204020204" charset="-122"/>
                <a:ea typeface="微软雅黑" panose="020B0503020204020204" charset="-122"/>
              </a:endParaRPr>
            </a:p>
          </p:txBody>
        </p:sp>
      </p:grpSp>
      <p:sp>
        <p:nvSpPr>
          <p:cNvPr id="18" name="Line 548"/>
          <p:cNvSpPr>
            <a:spLocks noChangeShapeType="1"/>
          </p:cNvSpPr>
          <p:nvPr>
            <p:custDataLst>
              <p:tags r:id="rId10"/>
            </p:custDataLst>
          </p:nvPr>
        </p:nvSpPr>
        <p:spPr bwMode="auto">
          <a:xfrm>
            <a:off x="1742365" y="4978403"/>
            <a:ext cx="2305351" cy="0"/>
          </a:xfrm>
          <a:prstGeom prst="line">
            <a:avLst/>
          </a:prstGeom>
          <a:noFill/>
          <a:ln w="19050">
            <a:solidFill>
              <a:schemeClr val="accent4"/>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20" name="Rectangle 52"/>
          <p:cNvSpPr>
            <a:spLocks noChangeArrowheads="1"/>
          </p:cNvSpPr>
          <p:nvPr>
            <p:custDataLst>
              <p:tags r:id="rId11"/>
            </p:custDataLst>
          </p:nvPr>
        </p:nvSpPr>
        <p:spPr bwMode="auto">
          <a:xfrm>
            <a:off x="1743075" y="3999865"/>
            <a:ext cx="2376170" cy="954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4"/>
                </a:solidFill>
                <a:latin typeface="微软雅黑" panose="020B0503020204020204" charset="-122"/>
                <a:ea typeface="微软雅黑" panose="020B0503020204020204" charset="-122"/>
              </a:rPr>
              <a:t>3万多种</a:t>
            </a:r>
            <a:endParaRPr lang="zh-CN" altLang="en-US" sz="1865" b="1" dirty="0">
              <a:solidFill>
                <a:schemeClr val="accent4"/>
              </a:solidFill>
              <a:latin typeface="微软雅黑" panose="020B0503020204020204" charset="-122"/>
              <a:ea typeface="微软雅黑" panose="020B0503020204020204" charset="-122"/>
            </a:endParaRPr>
          </a:p>
          <a:p>
            <a:pPr>
              <a:lnSpc>
                <a:spcPct val="150000"/>
              </a:lnSpc>
            </a:pPr>
            <a:r>
              <a:rPr lang="zh-CN" altLang="en-US" sz="1865" b="1" dirty="0">
                <a:solidFill>
                  <a:schemeClr val="accent4"/>
                </a:solidFill>
                <a:latin typeface="微软雅黑" panose="020B0503020204020204" charset="-122"/>
                <a:ea typeface="微软雅黑" panose="020B0503020204020204" charset="-122"/>
              </a:rPr>
              <a:t>（近</a:t>
            </a:r>
            <a:r>
              <a:rPr lang="en-US" altLang="zh-CN" sz="1865" b="1" dirty="0">
                <a:solidFill>
                  <a:schemeClr val="accent4"/>
                </a:solidFill>
                <a:latin typeface="微软雅黑" panose="020B0503020204020204" charset="-122"/>
                <a:ea typeface="微软雅黑" panose="020B0503020204020204" charset="-122"/>
              </a:rPr>
              <a:t>69</a:t>
            </a:r>
            <a:r>
              <a:rPr lang="zh-CN" altLang="en-US" sz="1865" b="1" dirty="0">
                <a:solidFill>
                  <a:schemeClr val="accent4"/>
                </a:solidFill>
                <a:latin typeface="微软雅黑" panose="020B0503020204020204" charset="-122"/>
                <a:ea typeface="微软雅黑" panose="020B0503020204020204" charset="-122"/>
              </a:rPr>
              <a:t>00万篇）</a:t>
            </a:r>
            <a:endParaRPr lang="zh-CN" altLang="en-US" sz="1865" b="1" dirty="0">
              <a:solidFill>
                <a:schemeClr val="accent4"/>
              </a:solidFill>
              <a:latin typeface="微软雅黑" panose="020B0503020204020204" charset="-122"/>
              <a:ea typeface="微软雅黑" panose="020B0503020204020204" charset="-122"/>
            </a:endParaRPr>
          </a:p>
        </p:txBody>
      </p:sp>
      <p:sp>
        <p:nvSpPr>
          <p:cNvPr id="21" name="Line 548"/>
          <p:cNvSpPr>
            <a:spLocks noChangeShapeType="1"/>
          </p:cNvSpPr>
          <p:nvPr>
            <p:custDataLst>
              <p:tags r:id="rId12"/>
            </p:custDataLst>
          </p:nvPr>
        </p:nvSpPr>
        <p:spPr bwMode="auto">
          <a:xfrm>
            <a:off x="2390149" y="6275389"/>
            <a:ext cx="2305351" cy="0"/>
          </a:xfrm>
          <a:prstGeom prst="line">
            <a:avLst/>
          </a:prstGeom>
          <a:noFill/>
          <a:ln w="19050">
            <a:solidFill>
              <a:schemeClr val="accent5"/>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23" name="Rectangle 55"/>
          <p:cNvSpPr>
            <a:spLocks noChangeArrowheads="1"/>
          </p:cNvSpPr>
          <p:nvPr>
            <p:custDataLst>
              <p:tags r:id="rId13"/>
            </p:custDataLst>
          </p:nvPr>
        </p:nvSpPr>
        <p:spPr bwMode="auto">
          <a:xfrm>
            <a:off x="2455545" y="5640070"/>
            <a:ext cx="1699260" cy="522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en-US" altLang="zh-CN" sz="1865" b="1" dirty="0">
                <a:solidFill>
                  <a:schemeClr val="accent5"/>
                </a:solidFill>
                <a:latin typeface="微软雅黑" panose="020B0503020204020204" charset="-122"/>
                <a:ea typeface="微软雅黑" panose="020B0503020204020204" charset="-122"/>
              </a:rPr>
              <a:t>3</a:t>
            </a:r>
            <a:r>
              <a:rPr lang="zh-CN" altLang="en-US" sz="1865" b="1" dirty="0">
                <a:solidFill>
                  <a:schemeClr val="accent5"/>
                </a:solidFill>
                <a:latin typeface="微软雅黑" panose="020B0503020204020204" charset="-122"/>
                <a:ea typeface="微软雅黑" panose="020B0503020204020204" charset="-122"/>
              </a:rPr>
              <a:t>00多万篇</a:t>
            </a:r>
            <a:endParaRPr lang="zh-CN" altLang="en-US" sz="1865" b="1" dirty="0">
              <a:solidFill>
                <a:schemeClr val="accent5"/>
              </a:solidFill>
              <a:latin typeface="微软雅黑" panose="020B0503020204020204" charset="-122"/>
              <a:ea typeface="微软雅黑" panose="020B0503020204020204" charset="-122"/>
            </a:endParaRPr>
          </a:p>
        </p:txBody>
      </p:sp>
      <p:sp>
        <p:nvSpPr>
          <p:cNvPr id="24" name="Rectangle 59"/>
          <p:cNvSpPr>
            <a:spLocks noChangeArrowheads="1"/>
          </p:cNvSpPr>
          <p:nvPr>
            <p:custDataLst>
              <p:tags r:id="rId14"/>
            </p:custDataLst>
          </p:nvPr>
        </p:nvSpPr>
        <p:spPr bwMode="auto">
          <a:xfrm>
            <a:off x="7432675" y="2677795"/>
            <a:ext cx="2390775" cy="954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2"/>
                </a:solidFill>
                <a:latin typeface="微软雅黑" panose="020B0503020204020204" charset="-122"/>
                <a:ea typeface="微软雅黑" panose="020B0503020204020204" charset="-122"/>
              </a:rPr>
              <a:t>海量的互联网资源</a:t>
            </a:r>
            <a:endParaRPr lang="zh-CN" altLang="en-US" sz="1865" b="1" dirty="0">
              <a:solidFill>
                <a:schemeClr val="accent2"/>
              </a:solidFill>
              <a:latin typeface="微软雅黑" panose="020B0503020204020204" charset="-122"/>
              <a:ea typeface="微软雅黑" panose="020B0503020204020204" charset="-122"/>
            </a:endParaRPr>
          </a:p>
          <a:p>
            <a:pPr>
              <a:lnSpc>
                <a:spcPct val="150000"/>
              </a:lnSpc>
            </a:pPr>
            <a:r>
              <a:rPr lang="zh-CN" altLang="en-US" sz="1865" b="1" dirty="0">
                <a:solidFill>
                  <a:schemeClr val="accent2"/>
                </a:solidFill>
                <a:latin typeface="微软雅黑" panose="020B0503020204020204" charset="-122"/>
                <a:ea typeface="微软雅黑" panose="020B0503020204020204" charset="-122"/>
              </a:rPr>
              <a:t>外文文献</a:t>
            </a:r>
            <a:endParaRPr lang="zh-CN" altLang="en-US" sz="1865" b="1" dirty="0">
              <a:solidFill>
                <a:schemeClr val="accent2"/>
              </a:solidFill>
              <a:latin typeface="微软雅黑" panose="020B0503020204020204" charset="-122"/>
              <a:ea typeface="微软雅黑" panose="020B0503020204020204" charset="-122"/>
            </a:endParaRPr>
          </a:p>
        </p:txBody>
      </p:sp>
      <p:sp>
        <p:nvSpPr>
          <p:cNvPr id="25" name="Rectangle 60"/>
          <p:cNvSpPr>
            <a:spLocks noChangeArrowheads="1"/>
          </p:cNvSpPr>
          <p:nvPr>
            <p:custDataLst>
              <p:tags r:id="rId15"/>
            </p:custDataLst>
          </p:nvPr>
        </p:nvSpPr>
        <p:spPr bwMode="auto">
          <a:xfrm>
            <a:off x="8080375" y="4044315"/>
            <a:ext cx="1819910" cy="954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3"/>
                </a:solidFill>
                <a:latin typeface="微软雅黑" panose="020B0503020204020204" charset="-122"/>
                <a:ea typeface="微软雅黑" panose="020B0503020204020204" charset="-122"/>
              </a:rPr>
              <a:t>1800多种</a:t>
            </a:r>
            <a:endParaRPr lang="zh-CN" altLang="en-US" sz="1865" b="1" dirty="0">
              <a:solidFill>
                <a:schemeClr val="accent3"/>
              </a:solidFill>
              <a:latin typeface="微软雅黑" panose="020B0503020204020204" charset="-122"/>
              <a:ea typeface="微软雅黑" panose="020B0503020204020204" charset="-122"/>
            </a:endParaRPr>
          </a:p>
          <a:p>
            <a:pPr>
              <a:lnSpc>
                <a:spcPct val="150000"/>
              </a:lnSpc>
            </a:pPr>
            <a:r>
              <a:rPr lang="zh-CN" altLang="en-US" sz="1865" b="1" dirty="0">
                <a:solidFill>
                  <a:schemeClr val="accent3"/>
                </a:solidFill>
                <a:latin typeface="微软雅黑" panose="020B0503020204020204" charset="-122"/>
                <a:ea typeface="微软雅黑" panose="020B0503020204020204" charset="-122"/>
              </a:rPr>
              <a:t>（1.</a:t>
            </a:r>
            <a:r>
              <a:rPr lang="en-US" altLang="zh-CN" sz="1865" b="1" dirty="0">
                <a:solidFill>
                  <a:schemeClr val="accent3"/>
                </a:solidFill>
                <a:latin typeface="微软雅黑" panose="020B0503020204020204" charset="-122"/>
                <a:ea typeface="微软雅黑" panose="020B0503020204020204" charset="-122"/>
              </a:rPr>
              <a:t>78</a:t>
            </a:r>
            <a:r>
              <a:rPr lang="zh-CN" altLang="en-US" sz="1865" b="1" dirty="0">
                <a:solidFill>
                  <a:schemeClr val="accent3"/>
                </a:solidFill>
                <a:latin typeface="微软雅黑" panose="020B0503020204020204" charset="-122"/>
                <a:ea typeface="微软雅黑" panose="020B0503020204020204" charset="-122"/>
              </a:rPr>
              <a:t>亿篇）</a:t>
            </a:r>
            <a:endParaRPr lang="zh-CN" altLang="en-US" sz="1865" b="1" dirty="0">
              <a:solidFill>
                <a:schemeClr val="accent3"/>
              </a:solidFill>
              <a:latin typeface="微软雅黑" panose="020B0503020204020204" charset="-122"/>
              <a:ea typeface="微软雅黑" panose="020B0503020204020204" charset="-122"/>
            </a:endParaRPr>
          </a:p>
        </p:txBody>
      </p:sp>
      <p:sp>
        <p:nvSpPr>
          <p:cNvPr id="26" name="Rectangle 61"/>
          <p:cNvSpPr>
            <a:spLocks noChangeArrowheads="1"/>
          </p:cNvSpPr>
          <p:nvPr>
            <p:custDataLst>
              <p:tags r:id="rId16"/>
            </p:custDataLst>
          </p:nvPr>
        </p:nvSpPr>
        <p:spPr bwMode="auto">
          <a:xfrm>
            <a:off x="7312354" y="5640166"/>
            <a:ext cx="1511497" cy="522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en-US" altLang="zh-CN" sz="1865" b="1" dirty="0">
                <a:solidFill>
                  <a:schemeClr val="accent6"/>
                </a:solidFill>
                <a:latin typeface="微软雅黑" panose="020B0503020204020204" charset="-122"/>
                <a:ea typeface="微软雅黑" panose="020B0503020204020204" charset="-122"/>
              </a:rPr>
              <a:t>3</a:t>
            </a:r>
            <a:r>
              <a:rPr lang="zh-CN" altLang="en-US" sz="1865" b="1" dirty="0">
                <a:solidFill>
                  <a:schemeClr val="accent6"/>
                </a:solidFill>
                <a:latin typeface="微软雅黑" panose="020B0503020204020204" charset="-122"/>
                <a:ea typeface="微软雅黑" panose="020B0503020204020204" charset="-122"/>
              </a:rPr>
              <a:t>00多万篇</a:t>
            </a:r>
            <a:endParaRPr lang="zh-CN" altLang="en-US" sz="1865" b="1" dirty="0">
              <a:solidFill>
                <a:schemeClr val="accent6"/>
              </a:solidFill>
              <a:latin typeface="微软雅黑" panose="020B0503020204020204" charset="-122"/>
              <a:ea typeface="微软雅黑" panose="020B0503020204020204" charset="-122"/>
            </a:endParaRPr>
          </a:p>
        </p:txBody>
      </p:sp>
      <p:grpSp>
        <p:nvGrpSpPr>
          <p:cNvPr id="33" name="Group 99"/>
          <p:cNvGrpSpPr/>
          <p:nvPr/>
        </p:nvGrpSpPr>
        <p:grpSpPr bwMode="auto">
          <a:xfrm>
            <a:off x="4787586" y="3611566"/>
            <a:ext cx="2356157" cy="2365375"/>
            <a:chOff x="3840" y="1570"/>
            <a:chExt cx="1770" cy="1776"/>
          </a:xfrm>
        </p:grpSpPr>
        <p:grpSp>
          <p:nvGrpSpPr>
            <p:cNvPr id="34" name="组合 54"/>
            <p:cNvGrpSpPr/>
            <p:nvPr/>
          </p:nvGrpSpPr>
          <p:grpSpPr bwMode="auto">
            <a:xfrm>
              <a:off x="4334" y="1994"/>
              <a:ext cx="776" cy="776"/>
              <a:chOff x="4619504" y="2380975"/>
              <a:chExt cx="3138274" cy="3138274"/>
            </a:xfrm>
          </p:grpSpPr>
          <p:grpSp>
            <p:nvGrpSpPr>
              <p:cNvPr id="43" name="椭圆 56"/>
              <p:cNvGrpSpPr/>
              <p:nvPr/>
            </p:nvGrpSpPr>
            <p:grpSpPr bwMode="auto">
              <a:xfrm>
                <a:off x="4603676" y="2372160"/>
                <a:ext cx="3169927" cy="3155901"/>
                <a:chOff x="5407152" y="2743200"/>
                <a:chExt cx="1377696" cy="1371600"/>
              </a:xfrm>
            </p:grpSpPr>
            <p:pic>
              <p:nvPicPr>
                <p:cNvPr id="45" name="椭圆 56"/>
                <p:cNvPicPr>
                  <a:picLocks noChangeArrowheads="1"/>
                </p:cNvPicPr>
                <p:nvPr>
                  <p:custDataLst>
                    <p:tags r:id="rId17"/>
                  </p:custDataLst>
                </p:nvPr>
              </p:nvPicPr>
              <p:blipFill>
                <a:blip r:embed="rId18" cstate="screen">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6" name="Text Box 103"/>
                <p:cNvSpPr txBox="1">
                  <a:spLocks noChangeArrowheads="1"/>
                </p:cNvSpPr>
                <p:nvPr>
                  <p:custDataLst>
                    <p:tags r:id="rId19"/>
                  </p:custDataLst>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solidFill>
                      <a:schemeClr val="tx1">
                        <a:lumMod val="65000"/>
                        <a:lumOff val="35000"/>
                      </a:schemeClr>
                    </a:solidFill>
                    <a:latin typeface="微软雅黑" panose="020B0503020204020204" charset="-122"/>
                    <a:ea typeface="微软雅黑" panose="020B0503020204020204" charset="-122"/>
                  </a:endParaRPr>
                </a:p>
              </p:txBody>
            </p:sp>
          </p:grpSp>
          <p:sp>
            <p:nvSpPr>
              <p:cNvPr id="44" name="圆角矩形 57"/>
              <p:cNvSpPr>
                <a:spLocks noChangeArrowheads="1"/>
              </p:cNvSpPr>
              <p:nvPr>
                <p:custDataLst>
                  <p:tags r:id="rId20"/>
                </p:custDataLst>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sz="2400">
                  <a:solidFill>
                    <a:schemeClr val="tx1">
                      <a:lumMod val="65000"/>
                      <a:lumOff val="35000"/>
                    </a:schemeClr>
                  </a:solidFill>
                  <a:latin typeface="微软雅黑" panose="020B0503020204020204" charset="-122"/>
                  <a:ea typeface="微软雅黑" panose="020B0503020204020204" charset="-122"/>
                </a:endParaRPr>
              </a:p>
            </p:txBody>
          </p:sp>
        </p:grpSp>
        <p:grpSp>
          <p:nvGrpSpPr>
            <p:cNvPr id="35"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1" name="Freeform 15"/>
              <p:cNvSpPr/>
              <p:nvPr>
                <p:custDataLst>
                  <p:tags r:id="rId21"/>
                </p:custDataLst>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ln>
            </p:spPr>
            <p:txBody>
              <a:bodyPr/>
              <a:lstStyle/>
              <a:p>
                <a:pPr>
                  <a:defRPr/>
                </a:pP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42" name="椭圆 8"/>
              <p:cNvSpPr/>
              <p:nvPr>
                <p:custDataLst>
                  <p:tags r:id="rId22"/>
                </p:custDataLst>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grpSp>
        <p:grpSp>
          <p:nvGrpSpPr>
            <p:cNvPr id="36" name="组合 35"/>
            <p:cNvGrpSpPr/>
            <p:nvPr/>
          </p:nvGrpSpPr>
          <p:grpSpPr bwMode="auto">
            <a:xfrm>
              <a:off x="4289" y="1949"/>
              <a:ext cx="866" cy="866"/>
              <a:chOff x="4619504" y="2380975"/>
              <a:chExt cx="3138274" cy="3138274"/>
            </a:xfrm>
          </p:grpSpPr>
          <p:grpSp>
            <p:nvGrpSpPr>
              <p:cNvPr id="37" name="椭圆 56"/>
              <p:cNvGrpSpPr/>
              <p:nvPr/>
            </p:nvGrpSpPr>
            <p:grpSpPr bwMode="auto">
              <a:xfrm>
                <a:off x="4603676" y="2372160"/>
                <a:ext cx="3169927" cy="3155901"/>
                <a:chOff x="5407152" y="2743200"/>
                <a:chExt cx="1377696" cy="1371600"/>
              </a:xfrm>
            </p:grpSpPr>
            <p:pic>
              <p:nvPicPr>
                <p:cNvPr id="39" name="椭圆 56"/>
                <p:cNvPicPr>
                  <a:picLocks noChangeArrowheads="1"/>
                </p:cNvPicPr>
                <p:nvPr>
                  <p:custDataLst>
                    <p:tags r:id="rId23"/>
                  </p:custDataLst>
                </p:nvPr>
              </p:nvPicPr>
              <p:blipFill>
                <a:blip r:embed="rId24" cstate="screen">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0" name="Text Box 109"/>
                <p:cNvSpPr txBox="1">
                  <a:spLocks noChangeArrowheads="1"/>
                </p:cNvSpPr>
                <p:nvPr>
                  <p:custDataLst>
                    <p:tags r:id="rId25"/>
                  </p:custDataLst>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solidFill>
                      <a:schemeClr val="tx1">
                        <a:lumMod val="65000"/>
                        <a:lumOff val="35000"/>
                      </a:schemeClr>
                    </a:solidFill>
                    <a:latin typeface="微软雅黑" panose="020B0503020204020204" charset="-122"/>
                    <a:ea typeface="微软雅黑" panose="020B0503020204020204" charset="-122"/>
                  </a:endParaRPr>
                </a:p>
              </p:txBody>
            </p:sp>
          </p:grpSp>
          <p:sp>
            <p:nvSpPr>
              <p:cNvPr id="38" name="圆角矩形 57"/>
              <p:cNvSpPr>
                <a:spLocks noChangeArrowheads="1"/>
              </p:cNvSpPr>
              <p:nvPr>
                <p:custDataLst>
                  <p:tags r:id="rId26"/>
                </p:custDataLst>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sz="2400">
                  <a:solidFill>
                    <a:schemeClr val="tx1">
                      <a:lumMod val="65000"/>
                      <a:lumOff val="35000"/>
                    </a:schemeClr>
                  </a:solidFill>
                  <a:latin typeface="微软雅黑" panose="020B0503020204020204" charset="-122"/>
                  <a:ea typeface="微软雅黑" panose="020B0503020204020204" charset="-122"/>
                </a:endParaRPr>
              </a:p>
            </p:txBody>
          </p:sp>
        </p:grpSp>
      </p:grpSp>
      <p:grpSp>
        <p:nvGrpSpPr>
          <p:cNvPr id="27" name="组合 26"/>
          <p:cNvGrpSpPr/>
          <p:nvPr/>
        </p:nvGrpSpPr>
        <p:grpSpPr>
          <a:xfrm>
            <a:off x="4122420" y="4175760"/>
            <a:ext cx="1022350" cy="1022350"/>
            <a:chOff x="6492" y="5476"/>
            <a:chExt cx="1610" cy="1610"/>
          </a:xfrm>
        </p:grpSpPr>
        <p:sp>
          <p:nvSpPr>
            <p:cNvPr id="4" name="Oval 53"/>
            <p:cNvSpPr>
              <a:spLocks noChangeArrowheads="1"/>
            </p:cNvSpPr>
            <p:nvPr>
              <p:custDataLst>
                <p:tags r:id="rId27"/>
              </p:custDataLst>
            </p:nvPr>
          </p:nvSpPr>
          <p:spPr bwMode="auto">
            <a:xfrm>
              <a:off x="6492" y="5476"/>
              <a:ext cx="1610" cy="1611"/>
            </a:xfrm>
            <a:prstGeom prst="ellipse">
              <a:avLst/>
            </a:prstGeom>
            <a:solidFill>
              <a:schemeClr val="accent4"/>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49" name="Rectangle 49"/>
            <p:cNvSpPr>
              <a:spLocks noChangeArrowheads="1"/>
            </p:cNvSpPr>
            <p:nvPr>
              <p:custDataLst>
                <p:tags r:id="rId28"/>
              </p:custDataLst>
            </p:nvPr>
          </p:nvSpPr>
          <p:spPr bwMode="auto">
            <a:xfrm flipH="1">
              <a:off x="6758" y="5838"/>
              <a:ext cx="1234" cy="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bg1"/>
                  </a:solidFill>
                  <a:latin typeface="微软雅黑" panose="020B0503020204020204" charset="-122"/>
                  <a:ea typeface="微软雅黑" panose="020B0503020204020204" charset="-122"/>
                </a:rPr>
                <a:t>期刊</a:t>
              </a:r>
              <a:endParaRPr lang="zh-CN" altLang="en-US" sz="1865" b="1" dirty="0">
                <a:solidFill>
                  <a:schemeClr val="bg1"/>
                </a:solidFill>
                <a:latin typeface="微软雅黑" panose="020B0503020204020204" charset="-122"/>
                <a:ea typeface="微软雅黑" panose="020B0503020204020204" charset="-122"/>
              </a:endParaRPr>
            </a:p>
          </p:txBody>
        </p:sp>
      </p:grpSp>
      <p:grpSp>
        <p:nvGrpSpPr>
          <p:cNvPr id="14" name="组合 13"/>
          <p:cNvGrpSpPr/>
          <p:nvPr/>
        </p:nvGrpSpPr>
        <p:grpSpPr>
          <a:xfrm>
            <a:off x="4673600" y="2868930"/>
            <a:ext cx="1174750" cy="1022350"/>
            <a:chOff x="7360" y="3418"/>
            <a:chExt cx="1850" cy="1610"/>
          </a:xfrm>
        </p:grpSpPr>
        <p:sp>
          <p:nvSpPr>
            <p:cNvPr id="5" name="Oval 53"/>
            <p:cNvSpPr>
              <a:spLocks noChangeArrowheads="1"/>
            </p:cNvSpPr>
            <p:nvPr>
              <p:custDataLst>
                <p:tags r:id="rId29"/>
              </p:custDataLst>
            </p:nvPr>
          </p:nvSpPr>
          <p:spPr bwMode="auto">
            <a:xfrm>
              <a:off x="7360" y="3418"/>
              <a:ext cx="1610" cy="1611"/>
            </a:xfrm>
            <a:prstGeom prst="ellipse">
              <a:avLst/>
            </a:prstGeom>
            <a:solidFill>
              <a:schemeClr val="accent1"/>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dirty="0">
                <a:solidFill>
                  <a:schemeClr val="tx1">
                    <a:lumMod val="65000"/>
                    <a:lumOff val="35000"/>
                  </a:schemeClr>
                </a:solidFill>
                <a:latin typeface="微软雅黑" panose="020B0503020204020204" charset="-122"/>
                <a:ea typeface="微软雅黑" panose="020B0503020204020204" charset="-122"/>
              </a:endParaRPr>
            </a:p>
          </p:txBody>
        </p:sp>
        <p:sp>
          <p:nvSpPr>
            <p:cNvPr id="50" name="Rectangle 49"/>
            <p:cNvSpPr>
              <a:spLocks noChangeArrowheads="1"/>
            </p:cNvSpPr>
            <p:nvPr>
              <p:custDataLst>
                <p:tags r:id="rId30"/>
              </p:custDataLst>
            </p:nvPr>
          </p:nvSpPr>
          <p:spPr bwMode="auto">
            <a:xfrm flipH="1">
              <a:off x="7620" y="3765"/>
              <a:ext cx="1590" cy="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bg1"/>
                  </a:solidFill>
                  <a:latin typeface="微软雅黑" panose="020B0503020204020204" charset="-122"/>
                  <a:ea typeface="微软雅黑" panose="020B0503020204020204" charset="-122"/>
                </a:rPr>
                <a:t>图书</a:t>
              </a:r>
              <a:endParaRPr lang="zh-CN" altLang="en-US" sz="1865" b="1" dirty="0">
                <a:solidFill>
                  <a:schemeClr val="bg1"/>
                </a:solidFill>
                <a:latin typeface="微软雅黑" panose="020B0503020204020204" charset="-122"/>
                <a:ea typeface="微软雅黑" panose="020B0503020204020204" charset="-122"/>
              </a:endParaRPr>
            </a:p>
          </p:txBody>
        </p:sp>
      </p:grpSp>
      <p:grpSp>
        <p:nvGrpSpPr>
          <p:cNvPr id="22" name="组合 21"/>
          <p:cNvGrpSpPr/>
          <p:nvPr/>
        </p:nvGrpSpPr>
        <p:grpSpPr>
          <a:xfrm>
            <a:off x="4699000" y="5389880"/>
            <a:ext cx="1022350" cy="1022350"/>
            <a:chOff x="7400" y="7388"/>
            <a:chExt cx="1610" cy="1610"/>
          </a:xfrm>
        </p:grpSpPr>
        <p:sp>
          <p:nvSpPr>
            <p:cNvPr id="8" name="Oval 53"/>
            <p:cNvSpPr>
              <a:spLocks noChangeArrowheads="1"/>
            </p:cNvSpPr>
            <p:nvPr>
              <p:custDataLst>
                <p:tags r:id="rId31"/>
              </p:custDataLst>
            </p:nvPr>
          </p:nvSpPr>
          <p:spPr bwMode="auto">
            <a:xfrm>
              <a:off x="7400" y="7388"/>
              <a:ext cx="1610" cy="1611"/>
            </a:xfrm>
            <a:prstGeom prst="ellipse">
              <a:avLst/>
            </a:prstGeom>
            <a:solidFill>
              <a:schemeClr val="accent5"/>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51" name="Rectangle 49"/>
            <p:cNvSpPr>
              <a:spLocks noChangeArrowheads="1"/>
            </p:cNvSpPr>
            <p:nvPr>
              <p:custDataLst>
                <p:tags r:id="rId32"/>
              </p:custDataLst>
            </p:nvPr>
          </p:nvSpPr>
          <p:spPr bwMode="auto">
            <a:xfrm flipH="1">
              <a:off x="7619" y="7388"/>
              <a:ext cx="1278" cy="15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bg1"/>
                  </a:solidFill>
                  <a:latin typeface="微软雅黑" panose="020B0503020204020204" charset="-122"/>
                  <a:ea typeface="微软雅黑" panose="020B0503020204020204" charset="-122"/>
                </a:rPr>
                <a:t>学位论文</a:t>
              </a:r>
              <a:endParaRPr lang="zh-CN" altLang="en-US" sz="1865" b="1" dirty="0">
                <a:solidFill>
                  <a:schemeClr val="bg1"/>
                </a:solidFill>
                <a:latin typeface="微软雅黑" panose="020B0503020204020204" charset="-122"/>
                <a:ea typeface="微软雅黑" panose="020B0503020204020204" charset="-122"/>
              </a:endParaRPr>
            </a:p>
          </p:txBody>
        </p:sp>
      </p:grpSp>
      <p:grpSp>
        <p:nvGrpSpPr>
          <p:cNvPr id="15" name="组合 14"/>
          <p:cNvGrpSpPr/>
          <p:nvPr/>
        </p:nvGrpSpPr>
        <p:grpSpPr>
          <a:xfrm>
            <a:off x="6219825" y="2826385"/>
            <a:ext cx="1092200" cy="1022350"/>
            <a:chOff x="9795" y="3351"/>
            <a:chExt cx="1720" cy="1610"/>
          </a:xfrm>
        </p:grpSpPr>
        <p:sp>
          <p:nvSpPr>
            <p:cNvPr id="13" name="Oval 53"/>
            <p:cNvSpPr>
              <a:spLocks noChangeArrowheads="1"/>
            </p:cNvSpPr>
            <p:nvPr>
              <p:custDataLst>
                <p:tags r:id="rId33"/>
              </p:custDataLst>
            </p:nvPr>
          </p:nvSpPr>
          <p:spPr bwMode="auto">
            <a:xfrm>
              <a:off x="9795" y="3351"/>
              <a:ext cx="1610" cy="1611"/>
            </a:xfrm>
            <a:prstGeom prst="ellipse">
              <a:avLst/>
            </a:prstGeom>
            <a:solidFill>
              <a:schemeClr val="accent2"/>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54" name="Rectangle 49"/>
            <p:cNvSpPr>
              <a:spLocks noChangeArrowheads="1"/>
            </p:cNvSpPr>
            <p:nvPr>
              <p:custDataLst>
                <p:tags r:id="rId34"/>
              </p:custDataLst>
            </p:nvPr>
          </p:nvSpPr>
          <p:spPr bwMode="auto">
            <a:xfrm flipH="1">
              <a:off x="10031" y="3745"/>
              <a:ext cx="1485" cy="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bg1"/>
                  </a:solidFill>
                  <a:latin typeface="微软雅黑" panose="020B0503020204020204" charset="-122"/>
                  <a:ea typeface="微软雅黑" panose="020B0503020204020204" charset="-122"/>
                </a:rPr>
                <a:t>其他</a:t>
              </a:r>
              <a:endParaRPr lang="zh-CN" altLang="en-US" sz="1865" b="1" dirty="0">
                <a:solidFill>
                  <a:schemeClr val="bg1"/>
                </a:solidFill>
                <a:latin typeface="微软雅黑" panose="020B0503020204020204" charset="-122"/>
                <a:ea typeface="微软雅黑" panose="020B0503020204020204" charset="-122"/>
              </a:endParaRPr>
            </a:p>
          </p:txBody>
        </p:sp>
      </p:grpSp>
      <p:grpSp>
        <p:nvGrpSpPr>
          <p:cNvPr id="19" name="组合 18"/>
          <p:cNvGrpSpPr/>
          <p:nvPr/>
        </p:nvGrpSpPr>
        <p:grpSpPr>
          <a:xfrm>
            <a:off x="6210300" y="5389880"/>
            <a:ext cx="1022350" cy="1022350"/>
            <a:chOff x="9780" y="7388"/>
            <a:chExt cx="1610" cy="1610"/>
          </a:xfrm>
        </p:grpSpPr>
        <p:sp>
          <p:nvSpPr>
            <p:cNvPr id="28" name="Oval 53"/>
            <p:cNvSpPr>
              <a:spLocks noChangeArrowheads="1"/>
            </p:cNvSpPr>
            <p:nvPr>
              <p:custDataLst>
                <p:tags r:id="rId35"/>
              </p:custDataLst>
            </p:nvPr>
          </p:nvSpPr>
          <p:spPr bwMode="auto">
            <a:xfrm>
              <a:off x="9780" y="7388"/>
              <a:ext cx="1610" cy="1611"/>
            </a:xfrm>
            <a:prstGeom prst="ellipse">
              <a:avLst/>
            </a:prstGeom>
            <a:solidFill>
              <a:schemeClr val="accent6"/>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55" name="Rectangle 49"/>
            <p:cNvSpPr>
              <a:spLocks noChangeArrowheads="1"/>
            </p:cNvSpPr>
            <p:nvPr>
              <p:custDataLst>
                <p:tags r:id="rId36"/>
              </p:custDataLst>
            </p:nvPr>
          </p:nvSpPr>
          <p:spPr bwMode="auto">
            <a:xfrm flipH="1">
              <a:off x="10031" y="7442"/>
              <a:ext cx="1257" cy="15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bg1"/>
                  </a:solidFill>
                  <a:latin typeface="微软雅黑" panose="020B0503020204020204" charset="-122"/>
                  <a:ea typeface="微软雅黑" panose="020B0503020204020204" charset="-122"/>
                </a:rPr>
                <a:t>会议论文</a:t>
              </a:r>
              <a:endParaRPr lang="zh-CN" altLang="en-US" sz="1865" b="1" dirty="0">
                <a:solidFill>
                  <a:schemeClr val="bg1"/>
                </a:solidFill>
                <a:latin typeface="微软雅黑" panose="020B0503020204020204" charset="-122"/>
                <a:ea typeface="微软雅黑" panose="020B0503020204020204" charset="-122"/>
              </a:endParaRPr>
            </a:p>
          </p:txBody>
        </p:sp>
      </p:grpSp>
      <p:sp>
        <p:nvSpPr>
          <p:cNvPr id="56" name="Rectangle 52"/>
          <p:cNvSpPr>
            <a:spLocks noChangeArrowheads="1"/>
          </p:cNvSpPr>
          <p:nvPr>
            <p:custDataLst>
              <p:tags r:id="rId37"/>
            </p:custDataLst>
          </p:nvPr>
        </p:nvSpPr>
        <p:spPr bwMode="auto">
          <a:xfrm>
            <a:off x="2318385" y="2868930"/>
            <a:ext cx="1972945" cy="522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4"/>
                </a:solidFill>
                <a:latin typeface="微软雅黑" panose="020B0503020204020204" charset="-122"/>
                <a:ea typeface="微软雅黑" panose="020B0503020204020204" charset="-122"/>
              </a:rPr>
              <a:t>约</a:t>
            </a:r>
            <a:r>
              <a:rPr lang="en-US" altLang="zh-CN" sz="1865" b="1" dirty="0">
                <a:solidFill>
                  <a:schemeClr val="accent4"/>
                </a:solidFill>
                <a:latin typeface="微软雅黑" panose="020B0503020204020204" charset="-122"/>
                <a:ea typeface="微软雅黑" panose="020B0503020204020204" charset="-122"/>
              </a:rPr>
              <a:t>43</a:t>
            </a:r>
            <a:r>
              <a:rPr lang="zh-CN" altLang="en-US" sz="1865" b="1" dirty="0">
                <a:solidFill>
                  <a:schemeClr val="accent4"/>
                </a:solidFill>
                <a:latin typeface="微软雅黑" panose="020B0503020204020204" charset="-122"/>
                <a:ea typeface="微软雅黑" panose="020B0503020204020204" charset="-122"/>
              </a:rPr>
              <a:t>0万种</a:t>
            </a:r>
            <a:endParaRPr lang="zh-CN" altLang="en-US" sz="1865" b="1" dirty="0">
              <a:solidFill>
                <a:schemeClr val="accent4"/>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3" name="图片 2"/>
          <p:cNvPicPr>
            <a:picLocks noChangeAspect="1"/>
          </p:cNvPicPr>
          <p:nvPr>
            <p:custDataLst>
              <p:tags r:id="rId2"/>
            </p:custDataLst>
          </p:nvPr>
        </p:nvPicPr>
        <p:blipFill>
          <a:blip r:embed="rId3"/>
          <a:stretch>
            <a:fillRect/>
          </a:stretch>
        </p:blipFill>
        <p:spPr>
          <a:xfrm>
            <a:off x="87630" y="685165"/>
            <a:ext cx="12002770" cy="5803265"/>
          </a:xfrm>
          <a:prstGeom prst="rect">
            <a:avLst/>
          </a:prstGeom>
        </p:spPr>
      </p:pic>
      <p:sp>
        <p:nvSpPr>
          <p:cNvPr id="18" name="圆角矩形 17"/>
          <p:cNvSpPr/>
          <p:nvPr>
            <p:custDataLst>
              <p:tags r:id="rId4"/>
            </p:custDataLst>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三、大雅相似度检测系统介绍</a:t>
            </a:r>
            <a:r>
              <a:rPr lang="en-US" altLang="zh-CN" sz="4000" dirty="0">
                <a:solidFill>
                  <a:srgbClr val="00B0F0"/>
                </a:solidFill>
                <a:latin typeface="微软雅黑" panose="020B0503020204020204" charset="-122"/>
                <a:ea typeface="微软雅黑" panose="020B0503020204020204" charset="-122"/>
                <a:sym typeface="+mn-ea"/>
              </a:rPr>
              <a:t>  </a:t>
            </a:r>
            <a:endParaRPr lang="zh-CN" altLang="en-US" sz="4000" b="1">
              <a:solidFill>
                <a:schemeClr val="tx1"/>
              </a:solidFill>
            </a:endParaRPr>
          </a:p>
        </p:txBody>
      </p:sp>
      <p:sp>
        <p:nvSpPr>
          <p:cNvPr id="4" name="圆角矩形 3"/>
          <p:cNvSpPr/>
          <p:nvPr>
            <p:custDataLst>
              <p:tags r:id="rId5"/>
            </p:custDataLst>
          </p:nvPr>
        </p:nvSpPr>
        <p:spPr>
          <a:xfrm flipV="1">
            <a:off x="10726420" y="685800"/>
            <a:ext cx="678180" cy="46672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8" name="直接箭头连接符 7"/>
          <p:cNvCxnSpPr/>
          <p:nvPr/>
        </p:nvCxnSpPr>
        <p:spPr>
          <a:xfrm flipV="1">
            <a:off x="9138285" y="1410335"/>
            <a:ext cx="1763395" cy="2313940"/>
          </a:xfrm>
          <a:prstGeom prst="straightConnector1">
            <a:avLst/>
          </a:prstGeom>
          <a:ln w="107950" cmpd="sng">
            <a:solidFill>
              <a:srgbClr val="FF0000"/>
            </a:solidFill>
            <a:prstDash val="solid"/>
            <a:tailEnd type="arrow" w="med" len="med"/>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153035" y="686435"/>
            <a:ext cx="11937365" cy="6172200"/>
          </a:xfrm>
          <a:prstGeom prst="rect">
            <a:avLst/>
          </a:prstGeom>
        </p:spPr>
      </p:pic>
      <p:sp>
        <p:nvSpPr>
          <p:cNvPr id="18" name="圆角矩形 17"/>
          <p:cNvSpPr/>
          <p:nvPr>
            <p:custDataLst>
              <p:tags r:id="rId3"/>
            </p:custDataLst>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三、大雅相似度检测系统介绍</a:t>
            </a:r>
            <a:r>
              <a:rPr lang="en-US" altLang="zh-CN" sz="4000" dirty="0">
                <a:solidFill>
                  <a:srgbClr val="00B0F0"/>
                </a:solidFill>
                <a:latin typeface="微软雅黑" panose="020B0503020204020204" charset="-122"/>
                <a:ea typeface="微软雅黑" panose="020B0503020204020204" charset="-122"/>
                <a:sym typeface="+mn-ea"/>
              </a:rPr>
              <a:t>  </a:t>
            </a:r>
            <a:endParaRPr lang="zh-CN" altLang="en-US" sz="4000" b="1">
              <a:solidFill>
                <a:schemeClr val="tx1"/>
              </a:solidFill>
            </a:endParaRPr>
          </a:p>
        </p:txBody>
      </p:sp>
      <p:sp>
        <p:nvSpPr>
          <p:cNvPr id="3" name="圆角矩形 2"/>
          <p:cNvSpPr/>
          <p:nvPr/>
        </p:nvSpPr>
        <p:spPr>
          <a:xfrm flipV="1">
            <a:off x="385445" y="1292225"/>
            <a:ext cx="803910" cy="46482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AutoShape 7"/>
          <p:cNvSpPr/>
          <p:nvPr/>
        </p:nvSpPr>
        <p:spPr>
          <a:xfrm>
            <a:off x="5501640" y="5358765"/>
            <a:ext cx="5867400" cy="989330"/>
          </a:xfrm>
          <a:prstGeom prst="wedgeRoundRectCallout">
            <a:avLst>
              <a:gd name="adj1" fmla="val -615"/>
              <a:gd name="adj2" fmla="val -6675"/>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altLang="en-US" sz="2000" b="1" dirty="0">
                <a:latin typeface="Arial" panose="020B0604020202020204" pitchFamily="34" charset="0"/>
                <a:ea typeface="宋体" panose="02010600030101010101" pitchFamily="2" charset="-122"/>
              </a:rPr>
              <a:t>单篇检测</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上传检测文章</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输入标题</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作者名称</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（可过滤发表年信息）</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完成上传</a:t>
            </a:r>
            <a:endParaRPr lang="zh-CN" altLang="en-US" sz="20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9" grpId="0" bldLvl="0" animBg="1"/>
      <p:bldP spid="9"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406400" y="828040"/>
            <a:ext cx="11511280" cy="4682490"/>
          </a:xfrm>
          <a:prstGeom prst="rect">
            <a:avLst/>
          </a:prstGeom>
        </p:spPr>
      </p:pic>
      <p:sp>
        <p:nvSpPr>
          <p:cNvPr id="18" name="圆角矩形 17"/>
          <p:cNvSpPr/>
          <p:nvPr>
            <p:custDataLst>
              <p:tags r:id="rId3"/>
            </p:custDataLst>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三、大雅相似度检测系统介绍</a:t>
            </a:r>
            <a:r>
              <a:rPr lang="en-US" altLang="zh-CN" sz="4000" dirty="0">
                <a:solidFill>
                  <a:srgbClr val="00B0F0"/>
                </a:solidFill>
                <a:latin typeface="微软雅黑" panose="020B0503020204020204" charset="-122"/>
                <a:ea typeface="微软雅黑" panose="020B0503020204020204" charset="-122"/>
                <a:sym typeface="+mn-ea"/>
              </a:rPr>
              <a:t>  </a:t>
            </a:r>
            <a:endParaRPr lang="zh-CN" altLang="en-US" sz="4000" b="1">
              <a:solidFill>
                <a:schemeClr val="tx1"/>
              </a:solidFill>
            </a:endParaRPr>
          </a:p>
        </p:txBody>
      </p:sp>
      <p:sp>
        <p:nvSpPr>
          <p:cNvPr id="3" name="圆角矩形 2"/>
          <p:cNvSpPr/>
          <p:nvPr/>
        </p:nvSpPr>
        <p:spPr>
          <a:xfrm flipV="1">
            <a:off x="9780270" y="4865370"/>
            <a:ext cx="1169035" cy="47434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AutoShape 7"/>
          <p:cNvSpPr/>
          <p:nvPr/>
        </p:nvSpPr>
        <p:spPr>
          <a:xfrm>
            <a:off x="1133475" y="3752850"/>
            <a:ext cx="3764915" cy="989330"/>
          </a:xfrm>
          <a:prstGeom prst="wedgeRoundRectCallout">
            <a:avLst>
              <a:gd name="adj1" fmla="val 171217"/>
              <a:gd name="adj2" fmla="val 77599"/>
              <a:gd name="adj3" fmla="val 16667"/>
            </a:avLst>
          </a:prstGeom>
          <a:solidFill>
            <a:schemeClr val="accent1"/>
          </a:solidFill>
          <a:ln w="28575" cap="flat" cmpd="sng">
            <a:solidFill>
              <a:schemeClr val="accent1"/>
            </a:solidFill>
            <a:prstDash val="solid"/>
            <a:miter/>
            <a:headEnd type="none" w="med" len="med"/>
            <a:tailEnd type="none" w="med" len="med"/>
          </a:ln>
        </p:spPr>
        <p:txBody>
          <a:bodyPr lIns="90000" tIns="46800" rIns="90000" bIns="46800" anchor="ctr"/>
          <a:p>
            <a:pPr algn="ctr" eaLnBrk="0" hangingPunct="0"/>
            <a:r>
              <a:rPr lang="zh-CN" sz="2000" b="1" dirty="0">
                <a:latin typeface="Arial" panose="020B0604020202020204" pitchFamily="34" charset="0"/>
                <a:ea typeface="宋体" panose="02010600030101010101" pitchFamily="2" charset="-122"/>
              </a:rPr>
              <a:t>检测记录</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查看在线报告、以及下载分析报告</a:t>
            </a:r>
            <a:endParaRPr lang="zh-CN" altLang="en-US" sz="20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9" grpId="0" bldLvl="0" animBg="1"/>
      <p:bldP spid="9"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custDataLst>
              <p:tags r:id="rId1"/>
            </p:custDataLst>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三、大雅相似度检测系统介绍</a:t>
            </a:r>
            <a:r>
              <a:rPr lang="en-US" altLang="zh-CN" sz="4000" dirty="0">
                <a:solidFill>
                  <a:srgbClr val="00B0F0"/>
                </a:solidFill>
                <a:latin typeface="微软雅黑" panose="020B0503020204020204" charset="-122"/>
                <a:ea typeface="微软雅黑" panose="020B0503020204020204" charset="-122"/>
                <a:sym typeface="+mn-ea"/>
              </a:rPr>
              <a:t>  </a:t>
            </a:r>
            <a:endParaRPr lang="zh-CN" altLang="en-US" sz="4000" b="1">
              <a:solidFill>
                <a:schemeClr val="tx1"/>
              </a:solidFill>
            </a:endParaRPr>
          </a:p>
        </p:txBody>
      </p:sp>
      <p:pic>
        <p:nvPicPr>
          <p:cNvPr id="4" name="图片 3"/>
          <p:cNvPicPr>
            <a:picLocks noChangeAspect="1"/>
          </p:cNvPicPr>
          <p:nvPr>
            <p:custDataLst>
              <p:tags r:id="rId2"/>
            </p:custDataLst>
          </p:nvPr>
        </p:nvPicPr>
        <p:blipFill>
          <a:blip r:embed="rId3"/>
          <a:stretch>
            <a:fillRect/>
          </a:stretch>
        </p:blipFill>
        <p:spPr>
          <a:xfrm>
            <a:off x="580390" y="686435"/>
            <a:ext cx="10826115" cy="5967095"/>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custDataLst>
              <p:tags r:id="rId1"/>
            </p:custDataLst>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三、</a:t>
            </a:r>
            <a:r>
              <a:rPr lang="zh-CN" altLang="en-US" sz="4000" b="1">
                <a:solidFill>
                  <a:schemeClr val="tx1"/>
                </a:solidFill>
                <a:sym typeface="+mn-ea"/>
              </a:rPr>
              <a:t>大雅相似度检测系统介绍</a:t>
            </a:r>
            <a:r>
              <a:rPr lang="en-US" altLang="zh-CN" sz="4000" b="1">
                <a:solidFill>
                  <a:schemeClr val="tx1"/>
                </a:solidFill>
                <a:sym typeface="+mn-ea"/>
              </a:rPr>
              <a:t>--</a:t>
            </a:r>
            <a:r>
              <a:rPr lang="zh-CN" altLang="en-US" sz="4000" b="1">
                <a:solidFill>
                  <a:schemeClr val="tx1"/>
                </a:solidFill>
                <a:sym typeface="+mn-ea"/>
              </a:rPr>
              <a:t>报告下载</a:t>
            </a:r>
            <a:r>
              <a:rPr lang="en-US" altLang="zh-CN" sz="4000" dirty="0">
                <a:solidFill>
                  <a:srgbClr val="00B0F0"/>
                </a:solidFill>
                <a:latin typeface="微软雅黑" panose="020B0503020204020204" charset="-122"/>
                <a:ea typeface="微软雅黑" panose="020B0503020204020204" charset="-122"/>
                <a:sym typeface="+mn-ea"/>
              </a:rPr>
              <a:t>  </a:t>
            </a:r>
            <a:endParaRPr lang="zh-CN" altLang="en-US" sz="4000" b="1">
              <a:solidFill>
                <a:schemeClr val="tx1"/>
              </a:solidFill>
            </a:endParaRPr>
          </a:p>
        </p:txBody>
      </p:sp>
      <p:pic>
        <p:nvPicPr>
          <p:cNvPr id="3" name="图片 2"/>
          <p:cNvPicPr>
            <a:picLocks noChangeAspect="1"/>
          </p:cNvPicPr>
          <p:nvPr/>
        </p:nvPicPr>
        <p:blipFill>
          <a:blip r:embed="rId2"/>
          <a:stretch>
            <a:fillRect/>
          </a:stretch>
        </p:blipFill>
        <p:spPr>
          <a:xfrm>
            <a:off x="748665" y="755650"/>
            <a:ext cx="7933690" cy="5732145"/>
          </a:xfrm>
          <a:prstGeom prst="rect">
            <a:avLst/>
          </a:prstGeom>
        </p:spPr>
      </p:pic>
      <p:pic>
        <p:nvPicPr>
          <p:cNvPr id="4" name="图片 3"/>
          <p:cNvPicPr>
            <a:picLocks noChangeAspect="1"/>
          </p:cNvPicPr>
          <p:nvPr/>
        </p:nvPicPr>
        <p:blipFill>
          <a:blip r:embed="rId3"/>
          <a:stretch>
            <a:fillRect/>
          </a:stretch>
        </p:blipFill>
        <p:spPr>
          <a:xfrm>
            <a:off x="2301875" y="963930"/>
            <a:ext cx="7588250" cy="5894070"/>
          </a:xfrm>
          <a:prstGeom prst="rect">
            <a:avLst/>
          </a:prstGeom>
        </p:spPr>
      </p:pic>
      <p:pic>
        <p:nvPicPr>
          <p:cNvPr id="5" name="图片 4"/>
          <p:cNvPicPr>
            <a:picLocks noChangeAspect="1"/>
          </p:cNvPicPr>
          <p:nvPr/>
        </p:nvPicPr>
        <p:blipFill>
          <a:blip r:embed="rId4"/>
          <a:stretch>
            <a:fillRect/>
          </a:stretch>
        </p:blipFill>
        <p:spPr>
          <a:xfrm>
            <a:off x="3352165" y="1958340"/>
            <a:ext cx="8153400" cy="4899660"/>
          </a:xfrm>
          <a:prstGeom prst="rect">
            <a:avLst/>
          </a:prstGeom>
        </p:spPr>
      </p:pic>
      <p:pic>
        <p:nvPicPr>
          <p:cNvPr id="6" name="图片 5"/>
          <p:cNvPicPr>
            <a:picLocks noChangeAspect="1"/>
          </p:cNvPicPr>
          <p:nvPr/>
        </p:nvPicPr>
        <p:blipFill>
          <a:blip r:embed="rId5"/>
          <a:stretch>
            <a:fillRect/>
          </a:stretch>
        </p:blipFill>
        <p:spPr>
          <a:xfrm>
            <a:off x="4512945" y="2712085"/>
            <a:ext cx="8336280" cy="63779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任意多边形 3"/>
          <p:cNvSpPr/>
          <p:nvPr>
            <p:custDataLst>
              <p:tags r:id="rId2"/>
            </p:custDataLst>
          </p:nvPr>
        </p:nvSpPr>
        <p:spPr>
          <a:xfrm>
            <a:off x="-12700" y="0"/>
            <a:ext cx="6859200" cy="6858000"/>
          </a:xfrm>
          <a:custGeom>
            <a:avLst/>
            <a:gdLst>
              <a:gd name="connsiteX0" fmla="*/ 3795 w 5220072"/>
              <a:gd name="connsiteY0" fmla="*/ 0 h 5143500"/>
              <a:gd name="connsiteX1" fmla="*/ 1457308 w 5220072"/>
              <a:gd name="connsiteY1" fmla="*/ 0 h 5143500"/>
              <a:gd name="connsiteX2" fmla="*/ 3423667 w 5220072"/>
              <a:gd name="connsiteY2" fmla="*/ 0 h 5143500"/>
              <a:gd name="connsiteX3" fmla="*/ 5220072 w 5220072"/>
              <a:gd name="connsiteY3" fmla="*/ 0 h 5143500"/>
              <a:gd name="connsiteX4" fmla="*/ 3762764 w 5220072"/>
              <a:gd name="connsiteY4" fmla="*/ 5143500 h 5143500"/>
              <a:gd name="connsiteX5" fmla="*/ 3423667 w 5220072"/>
              <a:gd name="connsiteY5" fmla="*/ 5143500 h 5143500"/>
              <a:gd name="connsiteX6" fmla="*/ 3795 w 5220072"/>
              <a:gd name="connsiteY6" fmla="*/ 5143500 h 5143500"/>
              <a:gd name="connsiteX7" fmla="*/ 0 w 5220072"/>
              <a:gd name="connsiteY7" fmla="*/ 5143500 h 5143500"/>
              <a:gd name="connsiteX8" fmla="*/ 3795 w 5220072"/>
              <a:gd name="connsiteY8" fmla="*/ 513010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0072" h="5143500">
                <a:moveTo>
                  <a:pt x="3795" y="0"/>
                </a:moveTo>
                <a:lnTo>
                  <a:pt x="1457308" y="0"/>
                </a:lnTo>
                <a:lnTo>
                  <a:pt x="3423667" y="0"/>
                </a:lnTo>
                <a:lnTo>
                  <a:pt x="5220072" y="0"/>
                </a:lnTo>
                <a:lnTo>
                  <a:pt x="3762764" y="5143500"/>
                </a:lnTo>
                <a:lnTo>
                  <a:pt x="3423667" y="5143500"/>
                </a:lnTo>
                <a:lnTo>
                  <a:pt x="3795" y="5143500"/>
                </a:lnTo>
                <a:lnTo>
                  <a:pt x="0" y="5143500"/>
                </a:lnTo>
                <a:lnTo>
                  <a:pt x="3795" y="513010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1" name="任意多边形 30"/>
          <p:cNvSpPr/>
          <p:nvPr/>
        </p:nvSpPr>
        <p:spPr>
          <a:xfrm>
            <a:off x="4844923" y="0"/>
            <a:ext cx="2105409" cy="6858000"/>
          </a:xfrm>
          <a:custGeom>
            <a:avLst/>
            <a:gdLst>
              <a:gd name="connsiteX0" fmla="*/ 1458718 w 1579057"/>
              <a:gd name="connsiteY0" fmla="*/ 0 h 5143500"/>
              <a:gd name="connsiteX1" fmla="*/ 1579057 w 1579057"/>
              <a:gd name="connsiteY1" fmla="*/ 0 h 5143500"/>
              <a:gd name="connsiteX2" fmla="*/ 142875 w 1579057"/>
              <a:gd name="connsiteY2" fmla="*/ 5143500 h 5143500"/>
              <a:gd name="connsiteX3" fmla="*/ 0 w 157905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1579057" h="5143500">
                <a:moveTo>
                  <a:pt x="1458718" y="0"/>
                </a:moveTo>
                <a:lnTo>
                  <a:pt x="1579057" y="0"/>
                </a:lnTo>
                <a:lnTo>
                  <a:pt x="142875" y="5143500"/>
                </a:lnTo>
                <a:lnTo>
                  <a:pt x="0" y="51435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5" name="图片 4"/>
          <p:cNvPicPr>
            <a:picLocks noChangeAspect="1"/>
          </p:cNvPicPr>
          <p:nvPr>
            <p:custDataLst>
              <p:tags r:id="rId4"/>
            </p:custDataLst>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681355" y="1323340"/>
            <a:ext cx="4357370" cy="5012055"/>
          </a:xfrm>
          <a:prstGeom prst="rect">
            <a:avLst/>
          </a:prstGeom>
        </p:spPr>
      </p:pic>
      <p:sp>
        <p:nvSpPr>
          <p:cNvPr id="2" name="文本框 1"/>
          <p:cNvSpPr txBox="1"/>
          <p:nvPr/>
        </p:nvSpPr>
        <p:spPr>
          <a:xfrm>
            <a:off x="5861685" y="3114040"/>
            <a:ext cx="6096000" cy="629920"/>
          </a:xfrm>
          <a:prstGeom prst="rect">
            <a:avLst/>
          </a:prstGeom>
          <a:noFill/>
        </p:spPr>
        <p:txBody>
          <a:bodyPr wrap="square" rtlCol="0" anchor="t">
            <a:spAutoFit/>
          </a:bodyPr>
          <a:p>
            <a:pPr algn="ctr">
              <a:buClrTx/>
              <a:buSzTx/>
              <a:buFontTx/>
            </a:pPr>
            <a:r>
              <a:rPr lang="zh-CN" altLang="en-US" sz="3500" dirty="0">
                <a:solidFill>
                  <a:srgbClr val="00B0F0"/>
                </a:solidFill>
                <a:latin typeface="微软雅黑" panose="020B0503020204020204" charset="-122"/>
                <a:ea typeface="微软雅黑" panose="020B0503020204020204" charset="-122"/>
                <a:sym typeface="+mn-ea"/>
              </a:rPr>
              <a:t>四、移动端图书馆使用介绍</a:t>
            </a:r>
            <a:r>
              <a:rPr lang="en-US" altLang="zh-CN" sz="3500" dirty="0">
                <a:solidFill>
                  <a:srgbClr val="00B0F0"/>
                </a:solidFill>
                <a:latin typeface="微软雅黑" panose="020B0503020204020204" charset="-122"/>
                <a:ea typeface="微软雅黑" panose="020B0503020204020204" charset="-122"/>
                <a:sym typeface="+mn-ea"/>
              </a:rPr>
              <a:t> </a:t>
            </a:r>
            <a:endParaRPr lang="en-US" altLang="zh-CN" sz="3500" dirty="0">
              <a:solidFill>
                <a:srgbClr val="00B0F0"/>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圆角矩形 3"/>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rPr>
              <a:t>四、移动端数字图书馆使用介绍</a:t>
            </a:r>
            <a:endParaRPr lang="zh-CN" altLang="en-US" sz="4000" b="1">
              <a:solidFill>
                <a:schemeClr val="tx1"/>
              </a:solidFill>
            </a:endParaRPr>
          </a:p>
        </p:txBody>
      </p:sp>
      <p:sp>
        <p:nvSpPr>
          <p:cNvPr id="42" name="矩形 41"/>
          <p:cNvSpPr/>
          <p:nvPr/>
        </p:nvSpPr>
        <p:spPr>
          <a:xfrm>
            <a:off x="11928807"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16"/>
          <p:cNvGrpSpPr/>
          <p:nvPr/>
        </p:nvGrpSpPr>
        <p:grpSpPr>
          <a:xfrm>
            <a:off x="47487" y="1390210"/>
            <a:ext cx="4906879" cy="5527425"/>
            <a:chOff x="7075488" y="1492250"/>
            <a:chExt cx="3382963" cy="4022726"/>
          </a:xfrm>
        </p:grpSpPr>
        <p:sp>
          <p:nvSpPr>
            <p:cNvPr id="6" name="Freeform 5"/>
            <p:cNvSpPr/>
            <p:nvPr/>
          </p:nvSpPr>
          <p:spPr bwMode="auto">
            <a:xfrm>
              <a:off x="7840663" y="3851275"/>
              <a:ext cx="2432050" cy="1663700"/>
            </a:xfrm>
            <a:custGeom>
              <a:avLst/>
              <a:gdLst>
                <a:gd name="T0" fmla="*/ 1213 w 1251"/>
                <a:gd name="T1" fmla="*/ 62 h 856"/>
                <a:gd name="T2" fmla="*/ 1213 w 1251"/>
                <a:gd name="T3" fmla="*/ 62 h 856"/>
                <a:gd name="T4" fmla="*/ 1183 w 1251"/>
                <a:gd name="T5" fmla="*/ 231 h 856"/>
                <a:gd name="T6" fmla="*/ 316 w 1251"/>
                <a:gd name="T7" fmla="*/ 856 h 856"/>
                <a:gd name="T8" fmla="*/ 4 w 1251"/>
                <a:gd name="T9" fmla="*/ 856 h 856"/>
                <a:gd name="T10" fmla="*/ 55 w 1251"/>
                <a:gd name="T11" fmla="*/ 745 h 856"/>
                <a:gd name="T12" fmla="*/ 1050 w 1251"/>
                <a:gd name="T13" fmla="*/ 39 h 856"/>
                <a:gd name="T14" fmla="*/ 1213 w 1251"/>
                <a:gd name="T15" fmla="*/ 62 h 8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1" h="856">
                  <a:moveTo>
                    <a:pt x="1213" y="62"/>
                  </a:moveTo>
                  <a:cubicBezTo>
                    <a:pt x="1213" y="62"/>
                    <a:pt x="1213" y="62"/>
                    <a:pt x="1213" y="62"/>
                  </a:cubicBezTo>
                  <a:cubicBezTo>
                    <a:pt x="1251" y="117"/>
                    <a:pt x="1237" y="192"/>
                    <a:pt x="1183" y="231"/>
                  </a:cubicBezTo>
                  <a:cubicBezTo>
                    <a:pt x="316" y="856"/>
                    <a:pt x="316" y="856"/>
                    <a:pt x="316" y="856"/>
                  </a:cubicBezTo>
                  <a:cubicBezTo>
                    <a:pt x="4" y="856"/>
                    <a:pt x="4" y="856"/>
                    <a:pt x="4" y="856"/>
                  </a:cubicBezTo>
                  <a:cubicBezTo>
                    <a:pt x="0" y="814"/>
                    <a:pt x="19" y="772"/>
                    <a:pt x="55" y="745"/>
                  </a:cubicBezTo>
                  <a:cubicBezTo>
                    <a:pt x="1050" y="39"/>
                    <a:pt x="1050" y="39"/>
                    <a:pt x="1050" y="39"/>
                  </a:cubicBezTo>
                  <a:cubicBezTo>
                    <a:pt x="1104" y="0"/>
                    <a:pt x="1174" y="8"/>
                    <a:pt x="1213" y="62"/>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7" name="Freeform 6"/>
            <p:cNvSpPr/>
            <p:nvPr/>
          </p:nvSpPr>
          <p:spPr bwMode="auto">
            <a:xfrm>
              <a:off x="7077076" y="4016375"/>
              <a:ext cx="2413000" cy="1498600"/>
            </a:xfrm>
            <a:custGeom>
              <a:avLst/>
              <a:gdLst>
                <a:gd name="T0" fmla="*/ 1016 w 1520"/>
                <a:gd name="T1" fmla="*/ 944 h 944"/>
                <a:gd name="T2" fmla="*/ 1520 w 1520"/>
                <a:gd name="T3" fmla="*/ 518 h 944"/>
                <a:gd name="T4" fmla="*/ 464 w 1520"/>
                <a:gd name="T5" fmla="*/ 0 h 944"/>
                <a:gd name="T6" fmla="*/ 0 w 1520"/>
                <a:gd name="T7" fmla="*/ 944 h 944"/>
                <a:gd name="T8" fmla="*/ 1016 w 1520"/>
                <a:gd name="T9" fmla="*/ 944 h 944"/>
              </a:gdLst>
              <a:ahLst/>
              <a:cxnLst>
                <a:cxn ang="0">
                  <a:pos x="T0" y="T1"/>
                </a:cxn>
                <a:cxn ang="0">
                  <a:pos x="T2" y="T3"/>
                </a:cxn>
                <a:cxn ang="0">
                  <a:pos x="T4" y="T5"/>
                </a:cxn>
                <a:cxn ang="0">
                  <a:pos x="T6" y="T7"/>
                </a:cxn>
                <a:cxn ang="0">
                  <a:pos x="T8" y="T9"/>
                </a:cxn>
              </a:cxnLst>
              <a:rect l="0" t="0" r="r" b="b"/>
              <a:pathLst>
                <a:path w="1520" h="944">
                  <a:moveTo>
                    <a:pt x="1016" y="944"/>
                  </a:moveTo>
                  <a:lnTo>
                    <a:pt x="1520" y="518"/>
                  </a:lnTo>
                  <a:lnTo>
                    <a:pt x="464" y="0"/>
                  </a:lnTo>
                  <a:lnTo>
                    <a:pt x="0" y="944"/>
                  </a:lnTo>
                  <a:lnTo>
                    <a:pt x="1016" y="944"/>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8" name="Freeform 7"/>
            <p:cNvSpPr/>
            <p:nvPr/>
          </p:nvSpPr>
          <p:spPr bwMode="auto">
            <a:xfrm>
              <a:off x="8358188" y="4611688"/>
              <a:ext cx="1768475" cy="903288"/>
            </a:xfrm>
            <a:custGeom>
              <a:avLst/>
              <a:gdLst>
                <a:gd name="T0" fmla="*/ 872 w 910"/>
                <a:gd name="T1" fmla="*/ 69 h 465"/>
                <a:gd name="T2" fmla="*/ 872 w 910"/>
                <a:gd name="T3" fmla="*/ 69 h 465"/>
                <a:gd name="T4" fmla="*/ 819 w 910"/>
                <a:gd name="T5" fmla="*/ 209 h 465"/>
                <a:gd name="T6" fmla="*/ 428 w 910"/>
                <a:gd name="T7" fmla="*/ 465 h 465"/>
                <a:gd name="T8" fmla="*/ 0 w 910"/>
                <a:gd name="T9" fmla="*/ 465 h 465"/>
                <a:gd name="T10" fmla="*/ 703 w 910"/>
                <a:gd name="T11" fmla="*/ 39 h 465"/>
                <a:gd name="T12" fmla="*/ 872 w 910"/>
                <a:gd name="T13" fmla="*/ 69 h 465"/>
              </a:gdLst>
              <a:ahLst/>
              <a:cxnLst>
                <a:cxn ang="0">
                  <a:pos x="T0" y="T1"/>
                </a:cxn>
                <a:cxn ang="0">
                  <a:pos x="T2" y="T3"/>
                </a:cxn>
                <a:cxn ang="0">
                  <a:pos x="T4" y="T5"/>
                </a:cxn>
                <a:cxn ang="0">
                  <a:pos x="T6" y="T7"/>
                </a:cxn>
                <a:cxn ang="0">
                  <a:pos x="T8" y="T9"/>
                </a:cxn>
                <a:cxn ang="0">
                  <a:pos x="T10" y="T11"/>
                </a:cxn>
                <a:cxn ang="0">
                  <a:pos x="T12" y="T13"/>
                </a:cxn>
              </a:cxnLst>
              <a:rect l="0" t="0" r="r" b="b"/>
              <a:pathLst>
                <a:path w="910" h="465">
                  <a:moveTo>
                    <a:pt x="872" y="69"/>
                  </a:moveTo>
                  <a:cubicBezTo>
                    <a:pt x="872" y="69"/>
                    <a:pt x="872" y="69"/>
                    <a:pt x="872" y="69"/>
                  </a:cubicBezTo>
                  <a:cubicBezTo>
                    <a:pt x="910" y="123"/>
                    <a:pt x="872" y="168"/>
                    <a:pt x="819" y="209"/>
                  </a:cubicBezTo>
                  <a:cubicBezTo>
                    <a:pt x="428" y="465"/>
                    <a:pt x="428" y="465"/>
                    <a:pt x="428" y="465"/>
                  </a:cubicBezTo>
                  <a:cubicBezTo>
                    <a:pt x="0" y="465"/>
                    <a:pt x="0" y="465"/>
                    <a:pt x="0" y="465"/>
                  </a:cubicBezTo>
                  <a:cubicBezTo>
                    <a:pt x="703" y="39"/>
                    <a:pt x="703" y="39"/>
                    <a:pt x="703" y="39"/>
                  </a:cubicBezTo>
                  <a:cubicBezTo>
                    <a:pt x="757" y="0"/>
                    <a:pt x="834" y="14"/>
                    <a:pt x="872" y="69"/>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9" name="Freeform 8"/>
            <p:cNvSpPr/>
            <p:nvPr/>
          </p:nvSpPr>
          <p:spPr bwMode="auto">
            <a:xfrm>
              <a:off x="8291513" y="2949575"/>
              <a:ext cx="2166938" cy="1957388"/>
            </a:xfrm>
            <a:custGeom>
              <a:avLst/>
              <a:gdLst>
                <a:gd name="T0" fmla="*/ 1073 w 1115"/>
                <a:gd name="T1" fmla="*/ 55 h 1007"/>
                <a:gd name="T2" fmla="*/ 1073 w 1115"/>
                <a:gd name="T3" fmla="*/ 55 h 1007"/>
                <a:gd name="T4" fmla="*/ 1060 w 1115"/>
                <a:gd name="T5" fmla="*/ 220 h 1007"/>
                <a:gd name="T6" fmla="*/ 206 w 1115"/>
                <a:gd name="T7" fmla="*/ 964 h 1007"/>
                <a:gd name="T8" fmla="*/ 42 w 1115"/>
                <a:gd name="T9" fmla="*/ 951 h 1007"/>
                <a:gd name="T10" fmla="*/ 42 w 1115"/>
                <a:gd name="T11" fmla="*/ 951 h 1007"/>
                <a:gd name="T12" fmla="*/ 55 w 1115"/>
                <a:gd name="T13" fmla="*/ 786 h 1007"/>
                <a:gd name="T14" fmla="*/ 908 w 1115"/>
                <a:gd name="T15" fmla="*/ 42 h 1007"/>
                <a:gd name="T16" fmla="*/ 1073 w 1115"/>
                <a:gd name="T17" fmla="*/ 55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5" h="1006">
                  <a:moveTo>
                    <a:pt x="1073" y="55"/>
                  </a:moveTo>
                  <a:cubicBezTo>
                    <a:pt x="1073" y="55"/>
                    <a:pt x="1073" y="55"/>
                    <a:pt x="1073" y="55"/>
                  </a:cubicBezTo>
                  <a:cubicBezTo>
                    <a:pt x="1115" y="104"/>
                    <a:pt x="1108" y="178"/>
                    <a:pt x="1060" y="220"/>
                  </a:cubicBezTo>
                  <a:cubicBezTo>
                    <a:pt x="206" y="964"/>
                    <a:pt x="206" y="964"/>
                    <a:pt x="206" y="964"/>
                  </a:cubicBezTo>
                  <a:cubicBezTo>
                    <a:pt x="158" y="1007"/>
                    <a:pt x="83" y="1000"/>
                    <a:pt x="42" y="951"/>
                  </a:cubicBezTo>
                  <a:cubicBezTo>
                    <a:pt x="42" y="951"/>
                    <a:pt x="42" y="951"/>
                    <a:pt x="42" y="951"/>
                  </a:cubicBezTo>
                  <a:cubicBezTo>
                    <a:pt x="0" y="902"/>
                    <a:pt x="6" y="828"/>
                    <a:pt x="55" y="786"/>
                  </a:cubicBezTo>
                  <a:cubicBezTo>
                    <a:pt x="908" y="42"/>
                    <a:pt x="908" y="42"/>
                    <a:pt x="908" y="42"/>
                  </a:cubicBezTo>
                  <a:cubicBezTo>
                    <a:pt x="957" y="0"/>
                    <a:pt x="1031" y="6"/>
                    <a:pt x="1073" y="55"/>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 name="Freeform 9"/>
            <p:cNvSpPr/>
            <p:nvPr/>
          </p:nvSpPr>
          <p:spPr bwMode="auto">
            <a:xfrm>
              <a:off x="9745663" y="3322638"/>
              <a:ext cx="230188" cy="319088"/>
            </a:xfrm>
            <a:custGeom>
              <a:avLst/>
              <a:gdLst>
                <a:gd name="T0" fmla="*/ 23 w 119"/>
                <a:gd name="T1" fmla="*/ 0 h 164"/>
                <a:gd name="T2" fmla="*/ 119 w 119"/>
                <a:gd name="T3" fmla="*/ 150 h 164"/>
                <a:gd name="T4" fmla="*/ 23 w 119"/>
                <a:gd name="T5" fmla="*/ 0 h 164"/>
              </a:gdLst>
              <a:ahLst/>
              <a:cxnLst>
                <a:cxn ang="0">
                  <a:pos x="T0" y="T1"/>
                </a:cxn>
                <a:cxn ang="0">
                  <a:pos x="T2" y="T3"/>
                </a:cxn>
                <a:cxn ang="0">
                  <a:pos x="T4" y="T5"/>
                </a:cxn>
              </a:cxnLst>
              <a:rect l="0" t="0" r="r" b="b"/>
              <a:pathLst>
                <a:path w="119" h="164">
                  <a:moveTo>
                    <a:pt x="23" y="0"/>
                  </a:moveTo>
                  <a:cubicBezTo>
                    <a:pt x="23" y="86"/>
                    <a:pt x="75" y="139"/>
                    <a:pt x="119" y="150"/>
                  </a:cubicBezTo>
                  <a:cubicBezTo>
                    <a:pt x="43" y="164"/>
                    <a:pt x="0" y="104"/>
                    <a:pt x="23" y="0"/>
                  </a:cubicBezTo>
                  <a:close/>
                </a:path>
              </a:pathLst>
            </a:custGeom>
            <a:solidFill>
              <a:srgbClr val="C4A38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1" name="Freeform 10"/>
            <p:cNvSpPr/>
            <p:nvPr/>
          </p:nvSpPr>
          <p:spPr bwMode="auto">
            <a:xfrm>
              <a:off x="7075488" y="3735388"/>
              <a:ext cx="981075" cy="1711325"/>
            </a:xfrm>
            <a:custGeom>
              <a:avLst/>
              <a:gdLst>
                <a:gd name="T0" fmla="*/ 105 w 505"/>
                <a:gd name="T1" fmla="*/ 843 h 881"/>
                <a:gd name="T2" fmla="*/ 182 w 505"/>
                <a:gd name="T3" fmla="*/ 881 h 881"/>
                <a:gd name="T4" fmla="*/ 220 w 505"/>
                <a:gd name="T5" fmla="*/ 782 h 881"/>
                <a:gd name="T6" fmla="*/ 441 w 505"/>
                <a:gd name="T7" fmla="*/ 166 h 881"/>
                <a:gd name="T8" fmla="*/ 109 w 505"/>
                <a:gd name="T9" fmla="*/ 157 h 881"/>
                <a:gd name="T10" fmla="*/ 31 w 505"/>
                <a:gd name="T11" fmla="*/ 635 h 881"/>
                <a:gd name="T12" fmla="*/ 105 w 505"/>
                <a:gd name="T13" fmla="*/ 843 h 881"/>
              </a:gdLst>
              <a:ahLst/>
              <a:cxnLst>
                <a:cxn ang="0">
                  <a:pos x="T0" y="T1"/>
                </a:cxn>
                <a:cxn ang="0">
                  <a:pos x="T2" y="T3"/>
                </a:cxn>
                <a:cxn ang="0">
                  <a:pos x="T4" y="T5"/>
                </a:cxn>
                <a:cxn ang="0">
                  <a:pos x="T6" y="T7"/>
                </a:cxn>
                <a:cxn ang="0">
                  <a:pos x="T8" y="T9"/>
                </a:cxn>
                <a:cxn ang="0">
                  <a:pos x="T10" y="T11"/>
                </a:cxn>
                <a:cxn ang="0">
                  <a:pos x="T12" y="T13"/>
                </a:cxn>
              </a:cxnLst>
              <a:rect l="0" t="0" r="r" b="b"/>
              <a:pathLst>
                <a:path w="505" h="881">
                  <a:moveTo>
                    <a:pt x="105" y="843"/>
                  </a:moveTo>
                  <a:cubicBezTo>
                    <a:pt x="182" y="881"/>
                    <a:pt x="182" y="881"/>
                    <a:pt x="182" y="881"/>
                  </a:cubicBezTo>
                  <a:cubicBezTo>
                    <a:pt x="220" y="782"/>
                    <a:pt x="220" y="782"/>
                    <a:pt x="220" y="782"/>
                  </a:cubicBezTo>
                  <a:cubicBezTo>
                    <a:pt x="441" y="166"/>
                    <a:pt x="441" y="166"/>
                    <a:pt x="441" y="166"/>
                  </a:cubicBezTo>
                  <a:cubicBezTo>
                    <a:pt x="505" y="0"/>
                    <a:pt x="210" y="206"/>
                    <a:pt x="109" y="157"/>
                  </a:cubicBezTo>
                  <a:cubicBezTo>
                    <a:pt x="31" y="635"/>
                    <a:pt x="31" y="635"/>
                    <a:pt x="31" y="635"/>
                  </a:cubicBezTo>
                  <a:cubicBezTo>
                    <a:pt x="0" y="714"/>
                    <a:pt x="34" y="808"/>
                    <a:pt x="105" y="84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2" name="Freeform 11"/>
            <p:cNvSpPr/>
            <p:nvPr/>
          </p:nvSpPr>
          <p:spPr bwMode="auto">
            <a:xfrm>
              <a:off x="7589838" y="4048125"/>
              <a:ext cx="450850" cy="1160463"/>
            </a:xfrm>
            <a:custGeom>
              <a:avLst/>
              <a:gdLst>
                <a:gd name="T0" fmla="*/ 216 w 232"/>
                <a:gd name="T1" fmla="*/ 597 h 597"/>
                <a:gd name="T2" fmla="*/ 176 w 232"/>
                <a:gd name="T3" fmla="*/ 304 h 597"/>
                <a:gd name="T4" fmla="*/ 176 w 232"/>
                <a:gd name="T5" fmla="*/ 11 h 597"/>
                <a:gd name="T6" fmla="*/ 46 w 232"/>
                <a:gd name="T7" fmla="*/ 2 h 597"/>
                <a:gd name="T8" fmla="*/ 0 w 232"/>
                <a:gd name="T9" fmla="*/ 246 h 597"/>
                <a:gd name="T10" fmla="*/ 216 w 232"/>
                <a:gd name="T11" fmla="*/ 597 h 597"/>
              </a:gdLst>
              <a:ahLst/>
              <a:cxnLst>
                <a:cxn ang="0">
                  <a:pos x="T0" y="T1"/>
                </a:cxn>
                <a:cxn ang="0">
                  <a:pos x="T2" y="T3"/>
                </a:cxn>
                <a:cxn ang="0">
                  <a:pos x="T4" y="T5"/>
                </a:cxn>
                <a:cxn ang="0">
                  <a:pos x="T6" y="T7"/>
                </a:cxn>
                <a:cxn ang="0">
                  <a:pos x="T8" y="T9"/>
                </a:cxn>
                <a:cxn ang="0">
                  <a:pos x="T10" y="T11"/>
                </a:cxn>
              </a:cxnLst>
              <a:rect l="0" t="0" r="r" b="b"/>
              <a:pathLst>
                <a:path w="231" h="597">
                  <a:moveTo>
                    <a:pt x="216" y="597"/>
                  </a:moveTo>
                  <a:cubicBezTo>
                    <a:pt x="226" y="540"/>
                    <a:pt x="213" y="404"/>
                    <a:pt x="176" y="304"/>
                  </a:cubicBezTo>
                  <a:cubicBezTo>
                    <a:pt x="176" y="11"/>
                    <a:pt x="176" y="11"/>
                    <a:pt x="176" y="11"/>
                  </a:cubicBezTo>
                  <a:cubicBezTo>
                    <a:pt x="150" y="22"/>
                    <a:pt x="71" y="0"/>
                    <a:pt x="46" y="2"/>
                  </a:cubicBezTo>
                  <a:cubicBezTo>
                    <a:pt x="61" y="17"/>
                    <a:pt x="28" y="171"/>
                    <a:pt x="0" y="246"/>
                  </a:cubicBezTo>
                  <a:cubicBezTo>
                    <a:pt x="100" y="277"/>
                    <a:pt x="232" y="508"/>
                    <a:pt x="216" y="597"/>
                  </a:cubicBezTo>
                  <a:close/>
                </a:path>
              </a:pathLst>
            </a:custGeom>
            <a:solidFill>
              <a:srgbClr val="C4A38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3" name="Freeform 12"/>
            <p:cNvSpPr/>
            <p:nvPr/>
          </p:nvSpPr>
          <p:spPr bwMode="auto">
            <a:xfrm>
              <a:off x="7929563" y="1492250"/>
              <a:ext cx="1898650" cy="3719513"/>
            </a:xfrm>
            <a:custGeom>
              <a:avLst/>
              <a:gdLst>
                <a:gd name="T0" fmla="*/ 200 w 977"/>
                <a:gd name="T1" fmla="*/ 0 h 1914"/>
                <a:gd name="T2" fmla="*/ 778 w 977"/>
                <a:gd name="T3" fmla="*/ 0 h 1914"/>
                <a:gd name="T4" fmla="*/ 976 w 977"/>
                <a:gd name="T5" fmla="*/ 199 h 1914"/>
                <a:gd name="T6" fmla="*/ 975 w 977"/>
                <a:gd name="T7" fmla="*/ 1715 h 1914"/>
                <a:gd name="T8" fmla="*/ 776 w 977"/>
                <a:gd name="T9" fmla="*/ 1914 h 1914"/>
                <a:gd name="T10" fmla="*/ 199 w 977"/>
                <a:gd name="T11" fmla="*/ 1914 h 1914"/>
                <a:gd name="T12" fmla="*/ 0 w 977"/>
                <a:gd name="T13" fmla="*/ 1715 h 1914"/>
                <a:gd name="T14" fmla="*/ 1 w 977"/>
                <a:gd name="T15" fmla="*/ 199 h 1914"/>
                <a:gd name="T16" fmla="*/ 200 w 977"/>
                <a:gd name="T17" fmla="*/ 0 h 1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7" h="1914">
                  <a:moveTo>
                    <a:pt x="200" y="0"/>
                  </a:moveTo>
                  <a:cubicBezTo>
                    <a:pt x="778" y="0"/>
                    <a:pt x="778" y="0"/>
                    <a:pt x="778" y="0"/>
                  </a:cubicBezTo>
                  <a:cubicBezTo>
                    <a:pt x="887" y="0"/>
                    <a:pt x="977" y="90"/>
                    <a:pt x="976" y="199"/>
                  </a:cubicBezTo>
                  <a:cubicBezTo>
                    <a:pt x="975" y="1715"/>
                    <a:pt x="975" y="1715"/>
                    <a:pt x="975" y="1715"/>
                  </a:cubicBezTo>
                  <a:cubicBezTo>
                    <a:pt x="975" y="1825"/>
                    <a:pt x="886" y="1914"/>
                    <a:pt x="776" y="1914"/>
                  </a:cubicBezTo>
                  <a:cubicBezTo>
                    <a:pt x="199" y="1914"/>
                    <a:pt x="199" y="1914"/>
                    <a:pt x="199" y="1914"/>
                  </a:cubicBezTo>
                  <a:cubicBezTo>
                    <a:pt x="89" y="1914"/>
                    <a:pt x="0" y="1824"/>
                    <a:pt x="0" y="1715"/>
                  </a:cubicBezTo>
                  <a:cubicBezTo>
                    <a:pt x="1" y="199"/>
                    <a:pt x="1" y="199"/>
                    <a:pt x="1" y="199"/>
                  </a:cubicBezTo>
                  <a:cubicBezTo>
                    <a:pt x="1" y="89"/>
                    <a:pt x="91" y="0"/>
                    <a:pt x="200" y="0"/>
                  </a:cubicBezTo>
                  <a:close/>
                </a:path>
              </a:pathLst>
            </a:custGeom>
            <a:solidFill>
              <a:srgbClr val="82828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4" name="Freeform 13"/>
            <p:cNvSpPr/>
            <p:nvPr/>
          </p:nvSpPr>
          <p:spPr bwMode="auto">
            <a:xfrm>
              <a:off x="7967663" y="1531938"/>
              <a:ext cx="1822450" cy="3641725"/>
            </a:xfrm>
            <a:custGeom>
              <a:avLst/>
              <a:gdLst>
                <a:gd name="T0" fmla="*/ 193 w 938"/>
                <a:gd name="T1" fmla="*/ 0 h 1874"/>
                <a:gd name="T2" fmla="*/ 747 w 938"/>
                <a:gd name="T3" fmla="*/ 1 h 1874"/>
                <a:gd name="T4" fmla="*/ 938 w 938"/>
                <a:gd name="T5" fmla="*/ 192 h 1874"/>
                <a:gd name="T6" fmla="*/ 937 w 938"/>
                <a:gd name="T7" fmla="*/ 1683 h 1874"/>
                <a:gd name="T8" fmla="*/ 746 w 938"/>
                <a:gd name="T9" fmla="*/ 1874 h 1874"/>
                <a:gd name="T10" fmla="*/ 191 w 938"/>
                <a:gd name="T11" fmla="*/ 1873 h 1874"/>
                <a:gd name="T12" fmla="*/ 0 w 938"/>
                <a:gd name="T13" fmla="*/ 1682 h 1874"/>
                <a:gd name="T14" fmla="*/ 2 w 938"/>
                <a:gd name="T15" fmla="*/ 191 h 1874"/>
                <a:gd name="T16" fmla="*/ 193 w 938"/>
                <a:gd name="T17" fmla="*/ 0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8" h="1874">
                  <a:moveTo>
                    <a:pt x="193" y="0"/>
                  </a:moveTo>
                  <a:cubicBezTo>
                    <a:pt x="747" y="1"/>
                    <a:pt x="747" y="1"/>
                    <a:pt x="747" y="1"/>
                  </a:cubicBezTo>
                  <a:cubicBezTo>
                    <a:pt x="852" y="1"/>
                    <a:pt x="938" y="87"/>
                    <a:pt x="938" y="192"/>
                  </a:cubicBezTo>
                  <a:cubicBezTo>
                    <a:pt x="937" y="1683"/>
                    <a:pt x="937" y="1683"/>
                    <a:pt x="937" y="1683"/>
                  </a:cubicBezTo>
                  <a:cubicBezTo>
                    <a:pt x="937" y="1788"/>
                    <a:pt x="851" y="1874"/>
                    <a:pt x="746" y="1874"/>
                  </a:cubicBezTo>
                  <a:cubicBezTo>
                    <a:pt x="191" y="1873"/>
                    <a:pt x="191" y="1873"/>
                    <a:pt x="191" y="1873"/>
                  </a:cubicBezTo>
                  <a:cubicBezTo>
                    <a:pt x="86" y="1873"/>
                    <a:pt x="0" y="1787"/>
                    <a:pt x="0" y="1682"/>
                  </a:cubicBezTo>
                  <a:cubicBezTo>
                    <a:pt x="2" y="191"/>
                    <a:pt x="2" y="191"/>
                    <a:pt x="2" y="191"/>
                  </a:cubicBezTo>
                  <a:cubicBezTo>
                    <a:pt x="2" y="86"/>
                    <a:pt x="88" y="0"/>
                    <a:pt x="193" y="0"/>
                  </a:cubicBezTo>
                  <a:close/>
                </a:path>
              </a:pathLst>
            </a:custGeom>
            <a:solidFill>
              <a:srgbClr val="04030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6" name="Freeform 15"/>
            <p:cNvSpPr/>
            <p:nvPr/>
          </p:nvSpPr>
          <p:spPr bwMode="auto">
            <a:xfrm>
              <a:off x="8682038" y="4727575"/>
              <a:ext cx="390525" cy="390525"/>
            </a:xfrm>
            <a:custGeom>
              <a:avLst/>
              <a:gdLst>
                <a:gd name="T0" fmla="*/ 101 w 201"/>
                <a:gd name="T1" fmla="*/ 0 h 201"/>
                <a:gd name="T2" fmla="*/ 201 w 201"/>
                <a:gd name="T3" fmla="*/ 101 h 201"/>
                <a:gd name="T4" fmla="*/ 101 w 201"/>
                <a:gd name="T5" fmla="*/ 201 h 201"/>
                <a:gd name="T6" fmla="*/ 0 w 201"/>
                <a:gd name="T7" fmla="*/ 100 h 201"/>
                <a:gd name="T8" fmla="*/ 101 w 201"/>
                <a:gd name="T9" fmla="*/ 0 h 201"/>
              </a:gdLst>
              <a:ahLst/>
              <a:cxnLst>
                <a:cxn ang="0">
                  <a:pos x="T0" y="T1"/>
                </a:cxn>
                <a:cxn ang="0">
                  <a:pos x="T2" y="T3"/>
                </a:cxn>
                <a:cxn ang="0">
                  <a:pos x="T4" y="T5"/>
                </a:cxn>
                <a:cxn ang="0">
                  <a:pos x="T6" y="T7"/>
                </a:cxn>
                <a:cxn ang="0">
                  <a:pos x="T8" y="T9"/>
                </a:cxn>
              </a:cxnLst>
              <a:rect l="0" t="0" r="r" b="b"/>
              <a:pathLst>
                <a:path w="201" h="201">
                  <a:moveTo>
                    <a:pt x="101" y="0"/>
                  </a:moveTo>
                  <a:cubicBezTo>
                    <a:pt x="156" y="0"/>
                    <a:pt x="201" y="45"/>
                    <a:pt x="201" y="101"/>
                  </a:cubicBezTo>
                  <a:cubicBezTo>
                    <a:pt x="201" y="156"/>
                    <a:pt x="156" y="201"/>
                    <a:pt x="101" y="201"/>
                  </a:cubicBezTo>
                  <a:cubicBezTo>
                    <a:pt x="45" y="201"/>
                    <a:pt x="0" y="156"/>
                    <a:pt x="0" y="100"/>
                  </a:cubicBezTo>
                  <a:cubicBezTo>
                    <a:pt x="0" y="45"/>
                    <a:pt x="45" y="0"/>
                    <a:pt x="101" y="0"/>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7" name="Freeform 16"/>
            <p:cNvSpPr/>
            <p:nvPr/>
          </p:nvSpPr>
          <p:spPr bwMode="auto">
            <a:xfrm>
              <a:off x="8731251" y="4775200"/>
              <a:ext cx="295275" cy="296863"/>
            </a:xfrm>
            <a:custGeom>
              <a:avLst/>
              <a:gdLst>
                <a:gd name="T0" fmla="*/ 76 w 152"/>
                <a:gd name="T1" fmla="*/ 1 h 153"/>
                <a:gd name="T2" fmla="*/ 152 w 152"/>
                <a:gd name="T3" fmla="*/ 77 h 153"/>
                <a:gd name="T4" fmla="*/ 76 w 152"/>
                <a:gd name="T5" fmla="*/ 153 h 153"/>
                <a:gd name="T6" fmla="*/ 0 w 152"/>
                <a:gd name="T7" fmla="*/ 76 h 153"/>
                <a:gd name="T8" fmla="*/ 76 w 152"/>
                <a:gd name="T9" fmla="*/ 1 h 153"/>
              </a:gdLst>
              <a:ahLst/>
              <a:cxnLst>
                <a:cxn ang="0">
                  <a:pos x="T0" y="T1"/>
                </a:cxn>
                <a:cxn ang="0">
                  <a:pos x="T2" y="T3"/>
                </a:cxn>
                <a:cxn ang="0">
                  <a:pos x="T4" y="T5"/>
                </a:cxn>
                <a:cxn ang="0">
                  <a:pos x="T6" y="T7"/>
                </a:cxn>
                <a:cxn ang="0">
                  <a:pos x="T8" y="T9"/>
                </a:cxn>
              </a:cxnLst>
              <a:rect l="0" t="0" r="r" b="b"/>
              <a:pathLst>
                <a:path w="152" h="153">
                  <a:moveTo>
                    <a:pt x="76" y="1"/>
                  </a:moveTo>
                  <a:cubicBezTo>
                    <a:pt x="118" y="1"/>
                    <a:pt x="152" y="35"/>
                    <a:pt x="152" y="77"/>
                  </a:cubicBezTo>
                  <a:cubicBezTo>
                    <a:pt x="152" y="119"/>
                    <a:pt x="118" y="153"/>
                    <a:pt x="76" y="153"/>
                  </a:cubicBezTo>
                  <a:cubicBezTo>
                    <a:pt x="34" y="152"/>
                    <a:pt x="0" y="118"/>
                    <a:pt x="0" y="76"/>
                  </a:cubicBezTo>
                  <a:cubicBezTo>
                    <a:pt x="0" y="34"/>
                    <a:pt x="34" y="0"/>
                    <a:pt x="76" y="1"/>
                  </a:cubicBezTo>
                  <a:close/>
                </a:path>
              </a:pathLst>
            </a:custGeom>
            <a:solidFill>
              <a:srgbClr val="04030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9" name="Freeform 18"/>
            <p:cNvSpPr/>
            <p:nvPr/>
          </p:nvSpPr>
          <p:spPr bwMode="auto">
            <a:xfrm>
              <a:off x="8170863" y="4892675"/>
              <a:ext cx="357188" cy="60325"/>
            </a:xfrm>
            <a:custGeom>
              <a:avLst/>
              <a:gdLst>
                <a:gd name="T0" fmla="*/ 16 w 184"/>
                <a:gd name="T1" fmla="*/ 31 h 31"/>
                <a:gd name="T2" fmla="*/ 168 w 184"/>
                <a:gd name="T3" fmla="*/ 31 h 31"/>
                <a:gd name="T4" fmla="*/ 184 w 184"/>
                <a:gd name="T5" fmla="*/ 16 h 31"/>
                <a:gd name="T6" fmla="*/ 184 w 184"/>
                <a:gd name="T7" fmla="*/ 16 h 31"/>
                <a:gd name="T8" fmla="*/ 168 w 184"/>
                <a:gd name="T9" fmla="*/ 0 h 31"/>
                <a:gd name="T10" fmla="*/ 16 w 184"/>
                <a:gd name="T11" fmla="*/ 0 h 31"/>
                <a:gd name="T12" fmla="*/ 0 w 184"/>
                <a:gd name="T13" fmla="*/ 15 h 31"/>
                <a:gd name="T14" fmla="*/ 0 w 184"/>
                <a:gd name="T15" fmla="*/ 15 h 31"/>
                <a:gd name="T16" fmla="*/ 16 w 184"/>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31">
                  <a:moveTo>
                    <a:pt x="16" y="31"/>
                  </a:moveTo>
                  <a:cubicBezTo>
                    <a:pt x="168" y="31"/>
                    <a:pt x="168" y="31"/>
                    <a:pt x="168" y="31"/>
                  </a:cubicBezTo>
                  <a:cubicBezTo>
                    <a:pt x="177" y="31"/>
                    <a:pt x="184" y="24"/>
                    <a:pt x="184" y="16"/>
                  </a:cubicBezTo>
                  <a:cubicBezTo>
                    <a:pt x="184" y="16"/>
                    <a:pt x="184" y="16"/>
                    <a:pt x="184" y="16"/>
                  </a:cubicBezTo>
                  <a:cubicBezTo>
                    <a:pt x="184" y="7"/>
                    <a:pt x="177" y="0"/>
                    <a:pt x="168" y="0"/>
                  </a:cubicBezTo>
                  <a:cubicBezTo>
                    <a:pt x="16" y="0"/>
                    <a:pt x="16" y="0"/>
                    <a:pt x="16" y="0"/>
                  </a:cubicBezTo>
                  <a:cubicBezTo>
                    <a:pt x="7" y="0"/>
                    <a:pt x="0" y="7"/>
                    <a:pt x="0" y="15"/>
                  </a:cubicBezTo>
                  <a:cubicBezTo>
                    <a:pt x="0" y="15"/>
                    <a:pt x="0" y="15"/>
                    <a:pt x="0" y="15"/>
                  </a:cubicBezTo>
                  <a:cubicBezTo>
                    <a:pt x="0" y="24"/>
                    <a:pt x="7" y="31"/>
                    <a:pt x="16" y="31"/>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0" name="Freeform 19"/>
            <p:cNvSpPr/>
            <p:nvPr/>
          </p:nvSpPr>
          <p:spPr bwMode="auto">
            <a:xfrm>
              <a:off x="9229726" y="4892675"/>
              <a:ext cx="355600" cy="60325"/>
            </a:xfrm>
            <a:custGeom>
              <a:avLst/>
              <a:gdLst>
                <a:gd name="T0" fmla="*/ 15 w 183"/>
                <a:gd name="T1" fmla="*/ 31 h 31"/>
                <a:gd name="T2" fmla="*/ 168 w 183"/>
                <a:gd name="T3" fmla="*/ 31 h 31"/>
                <a:gd name="T4" fmla="*/ 183 w 183"/>
                <a:gd name="T5" fmla="*/ 16 h 31"/>
                <a:gd name="T6" fmla="*/ 183 w 183"/>
                <a:gd name="T7" fmla="*/ 16 h 31"/>
                <a:gd name="T8" fmla="*/ 168 w 183"/>
                <a:gd name="T9" fmla="*/ 0 h 31"/>
                <a:gd name="T10" fmla="*/ 15 w 183"/>
                <a:gd name="T11" fmla="*/ 0 h 31"/>
                <a:gd name="T12" fmla="*/ 0 w 183"/>
                <a:gd name="T13" fmla="*/ 15 h 31"/>
                <a:gd name="T14" fmla="*/ 0 w 183"/>
                <a:gd name="T15" fmla="*/ 15 h 31"/>
                <a:gd name="T16" fmla="*/ 15 w 183"/>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31">
                  <a:moveTo>
                    <a:pt x="15" y="31"/>
                  </a:moveTo>
                  <a:cubicBezTo>
                    <a:pt x="168" y="31"/>
                    <a:pt x="168" y="31"/>
                    <a:pt x="168" y="31"/>
                  </a:cubicBezTo>
                  <a:cubicBezTo>
                    <a:pt x="176" y="31"/>
                    <a:pt x="183" y="24"/>
                    <a:pt x="183" y="16"/>
                  </a:cubicBezTo>
                  <a:cubicBezTo>
                    <a:pt x="183" y="16"/>
                    <a:pt x="183" y="16"/>
                    <a:pt x="183" y="16"/>
                  </a:cubicBezTo>
                  <a:cubicBezTo>
                    <a:pt x="183" y="7"/>
                    <a:pt x="176" y="0"/>
                    <a:pt x="168" y="0"/>
                  </a:cubicBezTo>
                  <a:cubicBezTo>
                    <a:pt x="15" y="0"/>
                    <a:pt x="15" y="0"/>
                    <a:pt x="15" y="0"/>
                  </a:cubicBezTo>
                  <a:cubicBezTo>
                    <a:pt x="7" y="0"/>
                    <a:pt x="0" y="7"/>
                    <a:pt x="0" y="15"/>
                  </a:cubicBezTo>
                  <a:cubicBezTo>
                    <a:pt x="0" y="15"/>
                    <a:pt x="0" y="15"/>
                    <a:pt x="0" y="15"/>
                  </a:cubicBezTo>
                  <a:cubicBezTo>
                    <a:pt x="0" y="24"/>
                    <a:pt x="7" y="31"/>
                    <a:pt x="15" y="31"/>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1" name="Freeform 20"/>
            <p:cNvSpPr/>
            <p:nvPr/>
          </p:nvSpPr>
          <p:spPr bwMode="auto">
            <a:xfrm>
              <a:off x="8101014" y="1911350"/>
              <a:ext cx="1568084" cy="2754313"/>
            </a:xfrm>
            <a:custGeom>
              <a:avLst/>
              <a:gdLst>
                <a:gd name="T0" fmla="*/ 1 w 776"/>
                <a:gd name="T1" fmla="*/ 0 h 1735"/>
                <a:gd name="T2" fmla="*/ 192 w 776"/>
                <a:gd name="T3" fmla="*/ 0 h 1735"/>
                <a:gd name="T4" fmla="*/ 776 w 776"/>
                <a:gd name="T5" fmla="*/ 1735 h 1735"/>
                <a:gd name="T6" fmla="*/ 0 w 776"/>
                <a:gd name="T7" fmla="*/ 1735 h 1735"/>
                <a:gd name="T8" fmla="*/ 1 w 776"/>
                <a:gd name="T9" fmla="*/ 0 h 1735"/>
                <a:gd name="connsiteX0" fmla="*/ 13 w 12729"/>
                <a:gd name="connsiteY0" fmla="*/ 0 h 10000"/>
                <a:gd name="connsiteX1" fmla="*/ 12709 w 12729"/>
                <a:gd name="connsiteY1" fmla="*/ 8 h 10000"/>
                <a:gd name="connsiteX2" fmla="*/ 12724 w 12729"/>
                <a:gd name="connsiteY2" fmla="*/ 10000 h 10000"/>
                <a:gd name="connsiteX3" fmla="*/ 0 w 12729"/>
                <a:gd name="connsiteY3" fmla="*/ 10000 h 10000"/>
                <a:gd name="connsiteX4" fmla="*/ 13 w 1272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29" h="10000">
                  <a:moveTo>
                    <a:pt x="13" y="0"/>
                  </a:moveTo>
                  <a:lnTo>
                    <a:pt x="12709" y="8"/>
                  </a:lnTo>
                  <a:cubicBezTo>
                    <a:pt x="12733" y="195"/>
                    <a:pt x="12734" y="9964"/>
                    <a:pt x="12724" y="10000"/>
                  </a:cubicBezTo>
                  <a:lnTo>
                    <a:pt x="0" y="10000"/>
                  </a:lnTo>
                  <a:cubicBezTo>
                    <a:pt x="4" y="6667"/>
                    <a:pt x="9" y="3333"/>
                    <a:pt x="13"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4" name="Freeform 23"/>
            <p:cNvSpPr/>
            <p:nvPr/>
          </p:nvSpPr>
          <p:spPr bwMode="auto">
            <a:xfrm>
              <a:off x="7477126" y="3930650"/>
              <a:ext cx="568325" cy="1322388"/>
            </a:xfrm>
            <a:custGeom>
              <a:avLst/>
              <a:gdLst>
                <a:gd name="T0" fmla="*/ 274 w 292"/>
                <a:gd name="T1" fmla="*/ 657 h 680"/>
                <a:gd name="T2" fmla="*/ 113 w 292"/>
                <a:gd name="T3" fmla="*/ 259 h 680"/>
                <a:gd name="T4" fmla="*/ 158 w 292"/>
                <a:gd name="T5" fmla="*/ 91 h 680"/>
                <a:gd name="T6" fmla="*/ 235 w 292"/>
                <a:gd name="T7" fmla="*/ 71 h 680"/>
                <a:gd name="T8" fmla="*/ 88 w 292"/>
                <a:gd name="T9" fmla="*/ 31 h 680"/>
                <a:gd name="T10" fmla="*/ 0 w 292"/>
                <a:gd name="T11" fmla="*/ 323 h 680"/>
                <a:gd name="T12" fmla="*/ 274 w 292"/>
                <a:gd name="T13" fmla="*/ 657 h 680"/>
              </a:gdLst>
              <a:ahLst/>
              <a:cxnLst>
                <a:cxn ang="0">
                  <a:pos x="T0" y="T1"/>
                </a:cxn>
                <a:cxn ang="0">
                  <a:pos x="T2" y="T3"/>
                </a:cxn>
                <a:cxn ang="0">
                  <a:pos x="T4" y="T5"/>
                </a:cxn>
                <a:cxn ang="0">
                  <a:pos x="T6" y="T7"/>
                </a:cxn>
                <a:cxn ang="0">
                  <a:pos x="T8" y="T9"/>
                </a:cxn>
                <a:cxn ang="0">
                  <a:pos x="T10" y="T11"/>
                </a:cxn>
                <a:cxn ang="0">
                  <a:pos x="T12" y="T13"/>
                </a:cxn>
              </a:cxnLst>
              <a:rect l="0" t="0" r="r" b="b"/>
              <a:pathLst>
                <a:path w="292" h="680">
                  <a:moveTo>
                    <a:pt x="274" y="657"/>
                  </a:moveTo>
                  <a:cubicBezTo>
                    <a:pt x="292" y="580"/>
                    <a:pt x="253" y="281"/>
                    <a:pt x="113" y="259"/>
                  </a:cubicBezTo>
                  <a:cubicBezTo>
                    <a:pt x="155" y="197"/>
                    <a:pt x="173" y="106"/>
                    <a:pt x="158" y="91"/>
                  </a:cubicBezTo>
                  <a:cubicBezTo>
                    <a:pt x="183" y="90"/>
                    <a:pt x="203" y="82"/>
                    <a:pt x="235" y="71"/>
                  </a:cubicBezTo>
                  <a:cubicBezTo>
                    <a:pt x="184" y="0"/>
                    <a:pt x="113" y="29"/>
                    <a:pt x="88" y="31"/>
                  </a:cubicBezTo>
                  <a:cubicBezTo>
                    <a:pt x="103" y="45"/>
                    <a:pt x="26" y="248"/>
                    <a:pt x="0" y="323"/>
                  </a:cubicBezTo>
                  <a:cubicBezTo>
                    <a:pt x="66" y="382"/>
                    <a:pt x="149" y="680"/>
                    <a:pt x="274" y="657"/>
                  </a:cubicBezTo>
                  <a:close/>
                </a:path>
              </a:pathLst>
            </a:custGeom>
            <a:solidFill>
              <a:srgbClr val="C4A38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5" name="Freeform 24"/>
            <p:cNvSpPr/>
            <p:nvPr/>
          </p:nvSpPr>
          <p:spPr bwMode="auto">
            <a:xfrm>
              <a:off x="7462838" y="3930650"/>
              <a:ext cx="546100" cy="1322388"/>
            </a:xfrm>
            <a:custGeom>
              <a:avLst/>
              <a:gdLst>
                <a:gd name="T0" fmla="*/ 281 w 281"/>
                <a:gd name="T1" fmla="*/ 657 h 680"/>
                <a:gd name="T2" fmla="*/ 120 w 281"/>
                <a:gd name="T3" fmla="*/ 259 h 680"/>
                <a:gd name="T4" fmla="*/ 164 w 281"/>
                <a:gd name="T5" fmla="*/ 91 h 680"/>
                <a:gd name="T6" fmla="*/ 241 w 281"/>
                <a:gd name="T7" fmla="*/ 71 h 680"/>
                <a:gd name="T8" fmla="*/ 94 w 281"/>
                <a:gd name="T9" fmla="*/ 31 h 680"/>
                <a:gd name="T10" fmla="*/ 0 w 281"/>
                <a:gd name="T11" fmla="*/ 323 h 680"/>
                <a:gd name="T12" fmla="*/ 281 w 281"/>
                <a:gd name="T13" fmla="*/ 657 h 680"/>
              </a:gdLst>
              <a:ahLst/>
              <a:cxnLst>
                <a:cxn ang="0">
                  <a:pos x="T0" y="T1"/>
                </a:cxn>
                <a:cxn ang="0">
                  <a:pos x="T2" y="T3"/>
                </a:cxn>
                <a:cxn ang="0">
                  <a:pos x="T4" y="T5"/>
                </a:cxn>
                <a:cxn ang="0">
                  <a:pos x="T6" y="T7"/>
                </a:cxn>
                <a:cxn ang="0">
                  <a:pos x="T8" y="T9"/>
                </a:cxn>
                <a:cxn ang="0">
                  <a:pos x="T10" y="T11"/>
                </a:cxn>
                <a:cxn ang="0">
                  <a:pos x="T12" y="T13"/>
                </a:cxn>
              </a:cxnLst>
              <a:rect l="0" t="0" r="r" b="b"/>
              <a:pathLst>
                <a:path w="281" h="680">
                  <a:moveTo>
                    <a:pt x="281" y="657"/>
                  </a:moveTo>
                  <a:cubicBezTo>
                    <a:pt x="279" y="577"/>
                    <a:pt x="241" y="290"/>
                    <a:pt x="120" y="259"/>
                  </a:cubicBezTo>
                  <a:cubicBezTo>
                    <a:pt x="163" y="197"/>
                    <a:pt x="178" y="106"/>
                    <a:pt x="164" y="91"/>
                  </a:cubicBezTo>
                  <a:cubicBezTo>
                    <a:pt x="189" y="90"/>
                    <a:pt x="209" y="82"/>
                    <a:pt x="241" y="71"/>
                  </a:cubicBezTo>
                  <a:cubicBezTo>
                    <a:pt x="192" y="0"/>
                    <a:pt x="119" y="29"/>
                    <a:pt x="94" y="31"/>
                  </a:cubicBezTo>
                  <a:cubicBezTo>
                    <a:pt x="109" y="45"/>
                    <a:pt x="28" y="248"/>
                    <a:pt x="0" y="323"/>
                  </a:cubicBezTo>
                  <a:cubicBezTo>
                    <a:pt x="64" y="382"/>
                    <a:pt x="155" y="680"/>
                    <a:pt x="281" y="65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6" name="Freeform 25"/>
            <p:cNvSpPr/>
            <p:nvPr/>
          </p:nvSpPr>
          <p:spPr bwMode="auto">
            <a:xfrm>
              <a:off x="7621588" y="4051300"/>
              <a:ext cx="160338" cy="68263"/>
            </a:xfrm>
            <a:custGeom>
              <a:avLst/>
              <a:gdLst>
                <a:gd name="T0" fmla="*/ 0 w 83"/>
                <a:gd name="T1" fmla="*/ 0 h 35"/>
                <a:gd name="T2" fmla="*/ 83 w 83"/>
                <a:gd name="T3" fmla="*/ 29 h 35"/>
                <a:gd name="T4" fmla="*/ 0 w 83"/>
                <a:gd name="T5" fmla="*/ 0 h 35"/>
              </a:gdLst>
              <a:ahLst/>
              <a:cxnLst>
                <a:cxn ang="0">
                  <a:pos x="T0" y="T1"/>
                </a:cxn>
                <a:cxn ang="0">
                  <a:pos x="T2" y="T3"/>
                </a:cxn>
                <a:cxn ang="0">
                  <a:pos x="T4" y="T5"/>
                </a:cxn>
              </a:cxnLst>
              <a:rect l="0" t="0" r="r" b="b"/>
              <a:pathLst>
                <a:path w="83" h="35">
                  <a:moveTo>
                    <a:pt x="0" y="0"/>
                  </a:moveTo>
                  <a:cubicBezTo>
                    <a:pt x="24" y="18"/>
                    <a:pt x="43" y="23"/>
                    <a:pt x="83" y="29"/>
                  </a:cubicBezTo>
                  <a:cubicBezTo>
                    <a:pt x="60" y="35"/>
                    <a:pt x="27" y="32"/>
                    <a:pt x="0" y="0"/>
                  </a:cubicBezTo>
                  <a:close/>
                </a:path>
              </a:pathLst>
            </a:custGeom>
            <a:solidFill>
              <a:srgbClr val="C4A38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7" name="Freeform 26"/>
            <p:cNvSpPr/>
            <p:nvPr/>
          </p:nvSpPr>
          <p:spPr bwMode="auto">
            <a:xfrm>
              <a:off x="7421563" y="4370388"/>
              <a:ext cx="274638" cy="69850"/>
            </a:xfrm>
            <a:custGeom>
              <a:avLst/>
              <a:gdLst>
                <a:gd name="T0" fmla="*/ 0 w 142"/>
                <a:gd name="T1" fmla="*/ 36 h 36"/>
                <a:gd name="T2" fmla="*/ 142 w 142"/>
                <a:gd name="T3" fmla="*/ 33 h 36"/>
                <a:gd name="T4" fmla="*/ 0 w 142"/>
                <a:gd name="T5" fmla="*/ 36 h 36"/>
              </a:gdLst>
              <a:ahLst/>
              <a:cxnLst>
                <a:cxn ang="0">
                  <a:pos x="T0" y="T1"/>
                </a:cxn>
                <a:cxn ang="0">
                  <a:pos x="T2" y="T3"/>
                </a:cxn>
                <a:cxn ang="0">
                  <a:pos x="T4" y="T5"/>
                </a:cxn>
              </a:cxnLst>
              <a:rect l="0" t="0" r="r" b="b"/>
              <a:pathLst>
                <a:path w="142" h="36">
                  <a:moveTo>
                    <a:pt x="0" y="36"/>
                  </a:moveTo>
                  <a:cubicBezTo>
                    <a:pt x="46" y="21"/>
                    <a:pt x="78" y="23"/>
                    <a:pt x="142" y="33"/>
                  </a:cubicBezTo>
                  <a:cubicBezTo>
                    <a:pt x="111" y="13"/>
                    <a:pt x="57" y="0"/>
                    <a:pt x="0" y="36"/>
                  </a:cubicBezTo>
                  <a:close/>
                </a:path>
              </a:pathLst>
            </a:custGeom>
            <a:solidFill>
              <a:srgbClr val="C4A38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8" name="Freeform 27"/>
            <p:cNvSpPr/>
            <p:nvPr/>
          </p:nvSpPr>
          <p:spPr bwMode="auto">
            <a:xfrm>
              <a:off x="7443788" y="4422775"/>
              <a:ext cx="252413" cy="122238"/>
            </a:xfrm>
            <a:custGeom>
              <a:avLst/>
              <a:gdLst>
                <a:gd name="T0" fmla="*/ 0 w 130"/>
                <a:gd name="T1" fmla="*/ 63 h 63"/>
                <a:gd name="T2" fmla="*/ 130 w 130"/>
                <a:gd name="T3" fmla="*/ 6 h 63"/>
                <a:gd name="T4" fmla="*/ 0 w 130"/>
                <a:gd name="T5" fmla="*/ 63 h 63"/>
              </a:gdLst>
              <a:ahLst/>
              <a:cxnLst>
                <a:cxn ang="0">
                  <a:pos x="T0" y="T1"/>
                </a:cxn>
                <a:cxn ang="0">
                  <a:pos x="T2" y="T3"/>
                </a:cxn>
                <a:cxn ang="0">
                  <a:pos x="T4" y="T5"/>
                </a:cxn>
              </a:cxnLst>
              <a:rect l="0" t="0" r="r" b="b"/>
              <a:pathLst>
                <a:path w="130" h="62">
                  <a:moveTo>
                    <a:pt x="0" y="63"/>
                  </a:moveTo>
                  <a:cubicBezTo>
                    <a:pt x="37" y="32"/>
                    <a:pt x="67" y="21"/>
                    <a:pt x="130" y="6"/>
                  </a:cubicBezTo>
                  <a:cubicBezTo>
                    <a:pt x="94" y="0"/>
                    <a:pt x="39" y="9"/>
                    <a:pt x="0" y="63"/>
                  </a:cubicBezTo>
                  <a:close/>
                </a:path>
              </a:pathLst>
            </a:custGeom>
            <a:solidFill>
              <a:srgbClr val="C4A38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9" name="Freeform 28"/>
            <p:cNvSpPr/>
            <p:nvPr/>
          </p:nvSpPr>
          <p:spPr bwMode="auto">
            <a:xfrm>
              <a:off x="9394826" y="4527550"/>
              <a:ext cx="742950" cy="655638"/>
            </a:xfrm>
            <a:custGeom>
              <a:avLst/>
              <a:gdLst>
                <a:gd name="T0" fmla="*/ 350 w 382"/>
                <a:gd name="T1" fmla="*/ 57 h 337"/>
                <a:gd name="T2" fmla="*/ 350 w 382"/>
                <a:gd name="T3" fmla="*/ 57 h 337"/>
                <a:gd name="T4" fmla="*/ 326 w 382"/>
                <a:gd name="T5" fmla="*/ 197 h 337"/>
                <a:gd name="T6" fmla="*/ 172 w 382"/>
                <a:gd name="T7" fmla="*/ 305 h 337"/>
                <a:gd name="T8" fmla="*/ 32 w 382"/>
                <a:gd name="T9" fmla="*/ 281 h 337"/>
                <a:gd name="T10" fmla="*/ 32 w 382"/>
                <a:gd name="T11" fmla="*/ 281 h 337"/>
                <a:gd name="T12" fmla="*/ 56 w 382"/>
                <a:gd name="T13" fmla="*/ 141 h 337"/>
                <a:gd name="T14" fmla="*/ 210 w 382"/>
                <a:gd name="T15" fmla="*/ 32 h 337"/>
                <a:gd name="T16" fmla="*/ 350 w 382"/>
                <a:gd name="T17" fmla="*/ 5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2" h="337">
                  <a:moveTo>
                    <a:pt x="350" y="57"/>
                  </a:moveTo>
                  <a:cubicBezTo>
                    <a:pt x="350" y="57"/>
                    <a:pt x="350" y="57"/>
                    <a:pt x="350" y="57"/>
                  </a:cubicBezTo>
                  <a:cubicBezTo>
                    <a:pt x="382" y="102"/>
                    <a:pt x="371" y="165"/>
                    <a:pt x="326" y="197"/>
                  </a:cubicBezTo>
                  <a:cubicBezTo>
                    <a:pt x="172" y="305"/>
                    <a:pt x="172" y="305"/>
                    <a:pt x="172" y="305"/>
                  </a:cubicBezTo>
                  <a:cubicBezTo>
                    <a:pt x="127" y="337"/>
                    <a:pt x="64" y="326"/>
                    <a:pt x="32" y="281"/>
                  </a:cubicBezTo>
                  <a:cubicBezTo>
                    <a:pt x="32" y="281"/>
                    <a:pt x="32" y="281"/>
                    <a:pt x="32" y="281"/>
                  </a:cubicBezTo>
                  <a:cubicBezTo>
                    <a:pt x="0" y="235"/>
                    <a:pt x="11" y="172"/>
                    <a:pt x="56" y="141"/>
                  </a:cubicBezTo>
                  <a:cubicBezTo>
                    <a:pt x="210" y="32"/>
                    <a:pt x="210" y="32"/>
                    <a:pt x="210" y="32"/>
                  </a:cubicBezTo>
                  <a:cubicBezTo>
                    <a:pt x="255" y="0"/>
                    <a:pt x="319" y="11"/>
                    <a:pt x="350" y="5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30" name="Freeform 29"/>
            <p:cNvSpPr/>
            <p:nvPr/>
          </p:nvSpPr>
          <p:spPr bwMode="auto">
            <a:xfrm>
              <a:off x="9440863" y="4737100"/>
              <a:ext cx="403225" cy="396875"/>
            </a:xfrm>
            <a:custGeom>
              <a:avLst/>
              <a:gdLst>
                <a:gd name="T0" fmla="*/ 181 w 208"/>
                <a:gd name="T1" fmla="*/ 48 h 204"/>
                <a:gd name="T2" fmla="*/ 181 w 208"/>
                <a:gd name="T3" fmla="*/ 48 h 204"/>
                <a:gd name="T4" fmla="*/ 160 w 208"/>
                <a:gd name="T5" fmla="*/ 167 h 204"/>
                <a:gd name="T6" fmla="*/ 146 w 208"/>
                <a:gd name="T7" fmla="*/ 177 h 204"/>
                <a:gd name="T8" fmla="*/ 27 w 208"/>
                <a:gd name="T9" fmla="*/ 156 h 204"/>
                <a:gd name="T10" fmla="*/ 27 w 208"/>
                <a:gd name="T11" fmla="*/ 156 h 204"/>
                <a:gd name="T12" fmla="*/ 47 w 208"/>
                <a:gd name="T13" fmla="*/ 37 h 204"/>
                <a:gd name="T14" fmla="*/ 62 w 208"/>
                <a:gd name="T15" fmla="*/ 27 h 204"/>
                <a:gd name="T16" fmla="*/ 181 w 208"/>
                <a:gd name="T17" fmla="*/ 4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04">
                  <a:moveTo>
                    <a:pt x="181" y="48"/>
                  </a:moveTo>
                  <a:cubicBezTo>
                    <a:pt x="181" y="48"/>
                    <a:pt x="181" y="48"/>
                    <a:pt x="181" y="48"/>
                  </a:cubicBezTo>
                  <a:cubicBezTo>
                    <a:pt x="208" y="86"/>
                    <a:pt x="198" y="140"/>
                    <a:pt x="160" y="167"/>
                  </a:cubicBezTo>
                  <a:cubicBezTo>
                    <a:pt x="146" y="177"/>
                    <a:pt x="146" y="177"/>
                    <a:pt x="146" y="177"/>
                  </a:cubicBezTo>
                  <a:cubicBezTo>
                    <a:pt x="107" y="204"/>
                    <a:pt x="54" y="195"/>
                    <a:pt x="27" y="156"/>
                  </a:cubicBezTo>
                  <a:cubicBezTo>
                    <a:pt x="27" y="156"/>
                    <a:pt x="27" y="156"/>
                    <a:pt x="27" y="156"/>
                  </a:cubicBezTo>
                  <a:cubicBezTo>
                    <a:pt x="0" y="118"/>
                    <a:pt x="9" y="64"/>
                    <a:pt x="47" y="37"/>
                  </a:cubicBezTo>
                  <a:cubicBezTo>
                    <a:pt x="62" y="27"/>
                    <a:pt x="62" y="27"/>
                    <a:pt x="62" y="27"/>
                  </a:cubicBezTo>
                  <a:cubicBezTo>
                    <a:pt x="100" y="0"/>
                    <a:pt x="154" y="10"/>
                    <a:pt x="181" y="48"/>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31" name="Freeform 30"/>
            <p:cNvSpPr/>
            <p:nvPr/>
          </p:nvSpPr>
          <p:spPr bwMode="auto">
            <a:xfrm>
              <a:off x="9615488" y="3744913"/>
              <a:ext cx="809625" cy="723900"/>
            </a:xfrm>
            <a:custGeom>
              <a:avLst/>
              <a:gdLst>
                <a:gd name="T0" fmla="*/ 380 w 417"/>
                <a:gd name="T1" fmla="*/ 66 h 373"/>
                <a:gd name="T2" fmla="*/ 380 w 417"/>
                <a:gd name="T3" fmla="*/ 66 h 373"/>
                <a:gd name="T4" fmla="*/ 351 w 417"/>
                <a:gd name="T5" fmla="*/ 229 h 373"/>
                <a:gd name="T6" fmla="*/ 199 w 417"/>
                <a:gd name="T7" fmla="*/ 336 h 373"/>
                <a:gd name="T8" fmla="*/ 36 w 417"/>
                <a:gd name="T9" fmla="*/ 308 h 373"/>
                <a:gd name="T10" fmla="*/ 36 w 417"/>
                <a:gd name="T11" fmla="*/ 308 h 373"/>
                <a:gd name="T12" fmla="*/ 65 w 417"/>
                <a:gd name="T13" fmla="*/ 145 h 373"/>
                <a:gd name="T14" fmla="*/ 217 w 417"/>
                <a:gd name="T15" fmla="*/ 37 h 373"/>
                <a:gd name="T16" fmla="*/ 380 w 417"/>
                <a:gd name="T17" fmla="*/ 6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373">
                  <a:moveTo>
                    <a:pt x="380" y="66"/>
                  </a:moveTo>
                  <a:cubicBezTo>
                    <a:pt x="380" y="66"/>
                    <a:pt x="380" y="66"/>
                    <a:pt x="380" y="66"/>
                  </a:cubicBezTo>
                  <a:cubicBezTo>
                    <a:pt x="417" y="119"/>
                    <a:pt x="404" y="192"/>
                    <a:pt x="351" y="229"/>
                  </a:cubicBezTo>
                  <a:cubicBezTo>
                    <a:pt x="199" y="336"/>
                    <a:pt x="199" y="336"/>
                    <a:pt x="199" y="336"/>
                  </a:cubicBezTo>
                  <a:cubicBezTo>
                    <a:pt x="147" y="373"/>
                    <a:pt x="73" y="360"/>
                    <a:pt x="36" y="308"/>
                  </a:cubicBezTo>
                  <a:cubicBezTo>
                    <a:pt x="36" y="308"/>
                    <a:pt x="36" y="308"/>
                    <a:pt x="36" y="308"/>
                  </a:cubicBezTo>
                  <a:cubicBezTo>
                    <a:pt x="0" y="255"/>
                    <a:pt x="12" y="182"/>
                    <a:pt x="65" y="145"/>
                  </a:cubicBezTo>
                  <a:cubicBezTo>
                    <a:pt x="217" y="37"/>
                    <a:pt x="217" y="37"/>
                    <a:pt x="217" y="37"/>
                  </a:cubicBezTo>
                  <a:cubicBezTo>
                    <a:pt x="270" y="0"/>
                    <a:pt x="343" y="13"/>
                    <a:pt x="380" y="6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32" name="Freeform 31"/>
            <p:cNvSpPr/>
            <p:nvPr/>
          </p:nvSpPr>
          <p:spPr bwMode="auto">
            <a:xfrm>
              <a:off x="9659938" y="3986213"/>
              <a:ext cx="439738" cy="430213"/>
            </a:xfrm>
            <a:custGeom>
              <a:avLst/>
              <a:gdLst>
                <a:gd name="T0" fmla="*/ 197 w 226"/>
                <a:gd name="T1" fmla="*/ 52 h 222"/>
                <a:gd name="T2" fmla="*/ 197 w 226"/>
                <a:gd name="T3" fmla="*/ 52 h 222"/>
                <a:gd name="T4" fmla="*/ 174 w 226"/>
                <a:gd name="T5" fmla="*/ 182 h 222"/>
                <a:gd name="T6" fmla="*/ 159 w 226"/>
                <a:gd name="T7" fmla="*/ 193 h 222"/>
                <a:gd name="T8" fmla="*/ 29 w 226"/>
                <a:gd name="T9" fmla="*/ 170 h 222"/>
                <a:gd name="T10" fmla="*/ 29 w 226"/>
                <a:gd name="T11" fmla="*/ 170 h 222"/>
                <a:gd name="T12" fmla="*/ 52 w 226"/>
                <a:gd name="T13" fmla="*/ 41 h 222"/>
                <a:gd name="T14" fmla="*/ 67 w 226"/>
                <a:gd name="T15" fmla="*/ 29 h 222"/>
                <a:gd name="T16" fmla="*/ 197 w 226"/>
                <a:gd name="T17" fmla="*/ 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21">
                  <a:moveTo>
                    <a:pt x="197" y="52"/>
                  </a:moveTo>
                  <a:cubicBezTo>
                    <a:pt x="197" y="52"/>
                    <a:pt x="197" y="52"/>
                    <a:pt x="197" y="52"/>
                  </a:cubicBezTo>
                  <a:cubicBezTo>
                    <a:pt x="226" y="94"/>
                    <a:pt x="216" y="152"/>
                    <a:pt x="174" y="182"/>
                  </a:cubicBezTo>
                  <a:cubicBezTo>
                    <a:pt x="159" y="193"/>
                    <a:pt x="159" y="193"/>
                    <a:pt x="159" y="193"/>
                  </a:cubicBezTo>
                  <a:cubicBezTo>
                    <a:pt x="117" y="222"/>
                    <a:pt x="58" y="212"/>
                    <a:pt x="29" y="170"/>
                  </a:cubicBezTo>
                  <a:cubicBezTo>
                    <a:pt x="29" y="170"/>
                    <a:pt x="29" y="170"/>
                    <a:pt x="29" y="170"/>
                  </a:cubicBezTo>
                  <a:cubicBezTo>
                    <a:pt x="0" y="128"/>
                    <a:pt x="10" y="70"/>
                    <a:pt x="52" y="41"/>
                  </a:cubicBezTo>
                  <a:cubicBezTo>
                    <a:pt x="67" y="29"/>
                    <a:pt x="67" y="29"/>
                    <a:pt x="67" y="29"/>
                  </a:cubicBezTo>
                  <a:cubicBezTo>
                    <a:pt x="109" y="0"/>
                    <a:pt x="168" y="10"/>
                    <a:pt x="197" y="52"/>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33" name="Freeform 32"/>
            <p:cNvSpPr/>
            <p:nvPr/>
          </p:nvSpPr>
          <p:spPr bwMode="auto">
            <a:xfrm>
              <a:off x="7937501" y="3538538"/>
              <a:ext cx="119063" cy="109538"/>
            </a:xfrm>
            <a:custGeom>
              <a:avLst/>
              <a:gdLst>
                <a:gd name="T0" fmla="*/ 48 w 61"/>
                <a:gd name="T1" fmla="*/ 0 h 56"/>
                <a:gd name="T2" fmla="*/ 0 w 61"/>
                <a:gd name="T3" fmla="*/ 21 h 56"/>
                <a:gd name="T4" fmla="*/ 59 w 61"/>
                <a:gd name="T5" fmla="*/ 56 h 56"/>
                <a:gd name="T6" fmla="*/ 55 w 61"/>
                <a:gd name="T7" fmla="*/ 16 h 56"/>
                <a:gd name="T8" fmla="*/ 55 w 61"/>
                <a:gd name="T9" fmla="*/ 16 h 56"/>
                <a:gd name="T10" fmla="*/ 48 w 61"/>
                <a:gd name="T11" fmla="*/ 0 h 56"/>
              </a:gdLst>
              <a:ahLst/>
              <a:cxnLst>
                <a:cxn ang="0">
                  <a:pos x="T0" y="T1"/>
                </a:cxn>
                <a:cxn ang="0">
                  <a:pos x="T2" y="T3"/>
                </a:cxn>
                <a:cxn ang="0">
                  <a:pos x="T4" y="T5"/>
                </a:cxn>
                <a:cxn ang="0">
                  <a:pos x="T6" y="T7"/>
                </a:cxn>
                <a:cxn ang="0">
                  <a:pos x="T8" y="T9"/>
                </a:cxn>
                <a:cxn ang="0">
                  <a:pos x="T10" y="T11"/>
                </a:cxn>
              </a:cxnLst>
              <a:rect l="0" t="0" r="r" b="b"/>
              <a:pathLst>
                <a:path w="61" h="56">
                  <a:moveTo>
                    <a:pt x="48" y="0"/>
                  </a:moveTo>
                  <a:cubicBezTo>
                    <a:pt x="0" y="21"/>
                    <a:pt x="0" y="21"/>
                    <a:pt x="0" y="21"/>
                  </a:cubicBezTo>
                  <a:cubicBezTo>
                    <a:pt x="12" y="44"/>
                    <a:pt x="33" y="55"/>
                    <a:pt x="59" y="56"/>
                  </a:cubicBezTo>
                  <a:cubicBezTo>
                    <a:pt x="61" y="43"/>
                    <a:pt x="60" y="30"/>
                    <a:pt x="55" y="16"/>
                  </a:cubicBezTo>
                  <a:cubicBezTo>
                    <a:pt x="55" y="16"/>
                    <a:pt x="55" y="16"/>
                    <a:pt x="55" y="16"/>
                  </a:cubicBezTo>
                  <a:cubicBezTo>
                    <a:pt x="54" y="11"/>
                    <a:pt x="51" y="5"/>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34" name="Freeform 33"/>
            <p:cNvSpPr/>
            <p:nvPr/>
          </p:nvSpPr>
          <p:spPr bwMode="auto">
            <a:xfrm>
              <a:off x="9909176" y="4013200"/>
              <a:ext cx="169863" cy="209550"/>
            </a:xfrm>
            <a:custGeom>
              <a:avLst/>
              <a:gdLst>
                <a:gd name="T0" fmla="*/ 69 w 88"/>
                <a:gd name="T1" fmla="*/ 38 h 108"/>
                <a:gd name="T2" fmla="*/ 69 w 88"/>
                <a:gd name="T3" fmla="*/ 38 h 108"/>
                <a:gd name="T4" fmla="*/ 84 w 88"/>
                <a:gd name="T5" fmla="*/ 108 h 108"/>
                <a:gd name="T6" fmla="*/ 19 w 88"/>
                <a:gd name="T7" fmla="*/ 71 h 108"/>
                <a:gd name="T8" fmla="*/ 19 w 88"/>
                <a:gd name="T9" fmla="*/ 71 h 108"/>
                <a:gd name="T10" fmla="*/ 7 w 88"/>
                <a:gd name="T11" fmla="*/ 0 h 108"/>
                <a:gd name="T12" fmla="*/ 69 w 88"/>
                <a:gd name="T13" fmla="*/ 38 h 108"/>
              </a:gdLst>
              <a:ahLst/>
              <a:cxnLst>
                <a:cxn ang="0">
                  <a:pos x="T0" y="T1"/>
                </a:cxn>
                <a:cxn ang="0">
                  <a:pos x="T2" y="T3"/>
                </a:cxn>
                <a:cxn ang="0">
                  <a:pos x="T4" y="T5"/>
                </a:cxn>
                <a:cxn ang="0">
                  <a:pos x="T6" y="T7"/>
                </a:cxn>
                <a:cxn ang="0">
                  <a:pos x="T8" y="T9"/>
                </a:cxn>
                <a:cxn ang="0">
                  <a:pos x="T10" y="T11"/>
                </a:cxn>
                <a:cxn ang="0">
                  <a:pos x="T12" y="T13"/>
                </a:cxn>
              </a:cxnLst>
              <a:rect l="0" t="0" r="r" b="b"/>
              <a:pathLst>
                <a:path w="88" h="108">
                  <a:moveTo>
                    <a:pt x="69" y="38"/>
                  </a:moveTo>
                  <a:cubicBezTo>
                    <a:pt x="69" y="38"/>
                    <a:pt x="69" y="38"/>
                    <a:pt x="69" y="38"/>
                  </a:cubicBezTo>
                  <a:cubicBezTo>
                    <a:pt x="84" y="59"/>
                    <a:pt x="88" y="84"/>
                    <a:pt x="84" y="108"/>
                  </a:cubicBezTo>
                  <a:cubicBezTo>
                    <a:pt x="59" y="106"/>
                    <a:pt x="35" y="94"/>
                    <a:pt x="19" y="71"/>
                  </a:cubicBezTo>
                  <a:cubicBezTo>
                    <a:pt x="19" y="71"/>
                    <a:pt x="19" y="71"/>
                    <a:pt x="19" y="71"/>
                  </a:cubicBezTo>
                  <a:cubicBezTo>
                    <a:pt x="4" y="50"/>
                    <a:pt x="0" y="23"/>
                    <a:pt x="7" y="0"/>
                  </a:cubicBezTo>
                  <a:cubicBezTo>
                    <a:pt x="31" y="3"/>
                    <a:pt x="54" y="17"/>
                    <a:pt x="69"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35" name="Freeform 34"/>
            <p:cNvSpPr/>
            <p:nvPr/>
          </p:nvSpPr>
          <p:spPr bwMode="auto">
            <a:xfrm>
              <a:off x="9642476" y="4760913"/>
              <a:ext cx="185738" cy="215900"/>
            </a:xfrm>
            <a:custGeom>
              <a:avLst/>
              <a:gdLst>
                <a:gd name="T0" fmla="*/ 77 w 96"/>
                <a:gd name="T1" fmla="*/ 36 h 111"/>
                <a:gd name="T2" fmla="*/ 77 w 96"/>
                <a:gd name="T3" fmla="*/ 36 h 111"/>
                <a:gd name="T4" fmla="*/ 88 w 96"/>
                <a:gd name="T5" fmla="*/ 111 h 111"/>
                <a:gd name="T6" fmla="*/ 19 w 96"/>
                <a:gd name="T7" fmla="*/ 75 h 111"/>
                <a:gd name="T8" fmla="*/ 19 w 96"/>
                <a:gd name="T9" fmla="*/ 75 h 111"/>
                <a:gd name="T10" fmla="*/ 8 w 96"/>
                <a:gd name="T11" fmla="*/ 0 h 111"/>
                <a:gd name="T12" fmla="*/ 77 w 96"/>
                <a:gd name="T13" fmla="*/ 36 h 111"/>
              </a:gdLst>
              <a:ahLst/>
              <a:cxnLst>
                <a:cxn ang="0">
                  <a:pos x="T0" y="T1"/>
                </a:cxn>
                <a:cxn ang="0">
                  <a:pos x="T2" y="T3"/>
                </a:cxn>
                <a:cxn ang="0">
                  <a:pos x="T4" y="T5"/>
                </a:cxn>
                <a:cxn ang="0">
                  <a:pos x="T6" y="T7"/>
                </a:cxn>
                <a:cxn ang="0">
                  <a:pos x="T8" y="T9"/>
                </a:cxn>
                <a:cxn ang="0">
                  <a:pos x="T10" y="T11"/>
                </a:cxn>
                <a:cxn ang="0">
                  <a:pos x="T12" y="T13"/>
                </a:cxn>
              </a:cxnLst>
              <a:rect l="0" t="0" r="r" b="b"/>
              <a:pathLst>
                <a:path w="96" h="110">
                  <a:moveTo>
                    <a:pt x="77" y="36"/>
                  </a:moveTo>
                  <a:cubicBezTo>
                    <a:pt x="77" y="36"/>
                    <a:pt x="77" y="36"/>
                    <a:pt x="77" y="36"/>
                  </a:cubicBezTo>
                  <a:cubicBezTo>
                    <a:pt x="93" y="59"/>
                    <a:pt x="96" y="87"/>
                    <a:pt x="88" y="111"/>
                  </a:cubicBezTo>
                  <a:cubicBezTo>
                    <a:pt x="61" y="111"/>
                    <a:pt x="35" y="98"/>
                    <a:pt x="19" y="75"/>
                  </a:cubicBezTo>
                  <a:cubicBezTo>
                    <a:pt x="19" y="75"/>
                    <a:pt x="19" y="75"/>
                    <a:pt x="19" y="75"/>
                  </a:cubicBezTo>
                  <a:cubicBezTo>
                    <a:pt x="3" y="52"/>
                    <a:pt x="0" y="24"/>
                    <a:pt x="8" y="0"/>
                  </a:cubicBezTo>
                  <a:cubicBezTo>
                    <a:pt x="34" y="0"/>
                    <a:pt x="60" y="13"/>
                    <a:pt x="77"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3" name="Freeform 22"/>
            <p:cNvSpPr/>
            <p:nvPr/>
          </p:nvSpPr>
          <p:spPr bwMode="auto">
            <a:xfrm>
              <a:off x="7937501" y="3408363"/>
              <a:ext cx="423863" cy="300038"/>
            </a:xfrm>
            <a:custGeom>
              <a:avLst/>
              <a:gdLst>
                <a:gd name="T0" fmla="*/ 211 w 218"/>
                <a:gd name="T1" fmla="*/ 16 h 154"/>
                <a:gd name="T2" fmla="*/ 187 w 218"/>
                <a:gd name="T3" fmla="*/ 6 h 154"/>
                <a:gd name="T4" fmla="*/ 0 w 218"/>
                <a:gd name="T5" fmla="*/ 88 h 154"/>
                <a:gd name="T6" fmla="*/ 202 w 218"/>
                <a:gd name="T7" fmla="*/ 68 h 154"/>
                <a:gd name="T8" fmla="*/ 211 w 218"/>
                <a:gd name="T9" fmla="*/ 16 h 154"/>
              </a:gdLst>
              <a:ahLst/>
              <a:cxnLst>
                <a:cxn ang="0">
                  <a:pos x="T0" y="T1"/>
                </a:cxn>
                <a:cxn ang="0">
                  <a:pos x="T2" y="T3"/>
                </a:cxn>
                <a:cxn ang="0">
                  <a:pos x="T4" y="T5"/>
                </a:cxn>
                <a:cxn ang="0">
                  <a:pos x="T6" y="T7"/>
                </a:cxn>
                <a:cxn ang="0">
                  <a:pos x="T8" y="T9"/>
                </a:cxn>
              </a:cxnLst>
              <a:rect l="0" t="0" r="r" b="b"/>
              <a:pathLst>
                <a:path w="218" h="154">
                  <a:moveTo>
                    <a:pt x="211" y="16"/>
                  </a:moveTo>
                  <a:cubicBezTo>
                    <a:pt x="206" y="0"/>
                    <a:pt x="194" y="3"/>
                    <a:pt x="187" y="6"/>
                  </a:cubicBezTo>
                  <a:cubicBezTo>
                    <a:pt x="0" y="88"/>
                    <a:pt x="0" y="88"/>
                    <a:pt x="0" y="88"/>
                  </a:cubicBezTo>
                  <a:cubicBezTo>
                    <a:pt x="34" y="154"/>
                    <a:pt x="137" y="121"/>
                    <a:pt x="202" y="68"/>
                  </a:cubicBezTo>
                  <a:cubicBezTo>
                    <a:pt x="212" y="61"/>
                    <a:pt x="218" y="36"/>
                    <a:pt x="211" y="16"/>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2" name="Freeform 21"/>
            <p:cNvSpPr/>
            <p:nvPr/>
          </p:nvSpPr>
          <p:spPr bwMode="auto">
            <a:xfrm>
              <a:off x="7250113" y="3414713"/>
              <a:ext cx="1163638" cy="906463"/>
            </a:xfrm>
            <a:custGeom>
              <a:avLst/>
              <a:gdLst>
                <a:gd name="T0" fmla="*/ 25 w 599"/>
                <a:gd name="T1" fmla="*/ 386 h 467"/>
                <a:gd name="T2" fmla="*/ 52 w 599"/>
                <a:gd name="T3" fmla="*/ 467 h 467"/>
                <a:gd name="T4" fmla="*/ 150 w 599"/>
                <a:gd name="T5" fmla="*/ 424 h 467"/>
                <a:gd name="T6" fmla="*/ 447 w 599"/>
                <a:gd name="T7" fmla="*/ 296 h 467"/>
                <a:gd name="T8" fmla="*/ 567 w 599"/>
                <a:gd name="T9" fmla="*/ 20 h 467"/>
                <a:gd name="T10" fmla="*/ 537 w 599"/>
                <a:gd name="T11" fmla="*/ 6 h 467"/>
                <a:gd name="T12" fmla="*/ 121 w 599"/>
                <a:gd name="T13" fmla="*/ 186 h 467"/>
                <a:gd name="T14" fmla="*/ 25 w 599"/>
                <a:gd name="T15" fmla="*/ 386 h 4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9" h="467">
                  <a:moveTo>
                    <a:pt x="25" y="386"/>
                  </a:moveTo>
                  <a:cubicBezTo>
                    <a:pt x="52" y="467"/>
                    <a:pt x="52" y="467"/>
                    <a:pt x="52" y="467"/>
                  </a:cubicBezTo>
                  <a:cubicBezTo>
                    <a:pt x="150" y="424"/>
                    <a:pt x="150" y="424"/>
                    <a:pt x="150" y="424"/>
                  </a:cubicBezTo>
                  <a:cubicBezTo>
                    <a:pt x="447" y="296"/>
                    <a:pt x="447" y="296"/>
                    <a:pt x="447" y="296"/>
                  </a:cubicBezTo>
                  <a:cubicBezTo>
                    <a:pt x="598" y="230"/>
                    <a:pt x="599" y="119"/>
                    <a:pt x="567" y="20"/>
                  </a:cubicBezTo>
                  <a:cubicBezTo>
                    <a:pt x="562" y="5"/>
                    <a:pt x="550" y="0"/>
                    <a:pt x="537" y="6"/>
                  </a:cubicBezTo>
                  <a:cubicBezTo>
                    <a:pt x="121" y="186"/>
                    <a:pt x="121" y="186"/>
                    <a:pt x="121" y="186"/>
                  </a:cubicBezTo>
                  <a:cubicBezTo>
                    <a:pt x="43" y="220"/>
                    <a:pt x="0" y="310"/>
                    <a:pt x="25" y="38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sp>
        <p:nvSpPr>
          <p:cNvPr id="3" name="文本框 2"/>
          <p:cNvSpPr txBox="1"/>
          <p:nvPr/>
        </p:nvSpPr>
        <p:spPr>
          <a:xfrm>
            <a:off x="368300" y="835025"/>
            <a:ext cx="6308725" cy="460375"/>
          </a:xfrm>
          <a:prstGeom prst="rect">
            <a:avLst/>
          </a:prstGeom>
          <a:noFill/>
        </p:spPr>
        <p:txBody>
          <a:bodyPr wrap="square" rtlCol="0">
            <a:spAutoFit/>
          </a:bodyPr>
          <a:p>
            <a:r>
              <a:rPr lang="zh-CN" altLang="en-US" sz="2400" b="1"/>
              <a:t>大医精诚</a:t>
            </a:r>
            <a:r>
              <a:rPr lang="en-US" altLang="zh-CN" sz="2400" b="1"/>
              <a:t>APP</a:t>
            </a:r>
            <a:r>
              <a:rPr lang="zh-CN" altLang="en-US" sz="2400" b="1"/>
              <a:t>下载，扫描二维码下载即可</a:t>
            </a:r>
            <a:endParaRPr lang="zh-CN" altLang="en-US" sz="2400" b="1"/>
          </a:p>
        </p:txBody>
      </p:sp>
      <p:pic>
        <p:nvPicPr>
          <p:cNvPr id="15" name="图片 14" descr="微信图片_20230508184700"/>
          <p:cNvPicPr>
            <a:picLocks noChangeAspect="1"/>
          </p:cNvPicPr>
          <p:nvPr/>
        </p:nvPicPr>
        <p:blipFill>
          <a:blip r:embed="rId2"/>
          <a:stretch>
            <a:fillRect/>
          </a:stretch>
        </p:blipFill>
        <p:spPr>
          <a:xfrm>
            <a:off x="1697355" y="2906395"/>
            <a:ext cx="1995805" cy="1995805"/>
          </a:xfrm>
          <a:prstGeom prst="rect">
            <a:avLst/>
          </a:prstGeom>
        </p:spPr>
      </p:pic>
      <p:pic>
        <p:nvPicPr>
          <p:cNvPr id="18" name="图片 17"/>
          <p:cNvPicPr>
            <a:picLocks noChangeAspect="1"/>
          </p:cNvPicPr>
          <p:nvPr/>
        </p:nvPicPr>
        <p:blipFill>
          <a:blip r:embed="rId3"/>
          <a:stretch>
            <a:fillRect/>
          </a:stretch>
        </p:blipFill>
        <p:spPr>
          <a:xfrm>
            <a:off x="7282180" y="1685925"/>
            <a:ext cx="3246755" cy="4815205"/>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custDataLst>
              <p:tags r:id="rId2"/>
            </p:custDataLst>
          </p:nvPr>
        </p:nvPicPr>
        <p:blipFill>
          <a:blip r:embed="rId3"/>
          <a:stretch>
            <a:fillRect/>
          </a:stretch>
        </p:blipFill>
        <p:spPr>
          <a:xfrm>
            <a:off x="6996430" y="835025"/>
            <a:ext cx="4659630" cy="5699760"/>
          </a:xfrm>
          <a:prstGeom prst="rect">
            <a:avLst/>
          </a:prstGeom>
        </p:spPr>
      </p:pic>
      <p:sp>
        <p:nvSpPr>
          <p:cNvPr id="4" name="圆角矩形 3"/>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rPr>
              <a:t>三、移动端数字图书馆使用介绍</a:t>
            </a:r>
            <a:endParaRPr lang="zh-CN" altLang="en-US" sz="4000" b="1">
              <a:solidFill>
                <a:schemeClr val="tx1"/>
              </a:solidFill>
            </a:endParaRPr>
          </a:p>
        </p:txBody>
      </p:sp>
      <p:sp>
        <p:nvSpPr>
          <p:cNvPr id="42" name="矩形 41"/>
          <p:cNvSpPr/>
          <p:nvPr/>
        </p:nvSpPr>
        <p:spPr>
          <a:xfrm>
            <a:off x="11928807"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68300" y="835025"/>
            <a:ext cx="6308725" cy="460375"/>
          </a:xfrm>
          <a:prstGeom prst="rect">
            <a:avLst/>
          </a:prstGeom>
          <a:noFill/>
        </p:spPr>
        <p:txBody>
          <a:bodyPr wrap="square" rtlCol="0">
            <a:spAutoFit/>
          </a:bodyPr>
          <a:p>
            <a:r>
              <a:rPr lang="zh-CN" altLang="en-US" sz="2400" b="1">
                <a:sym typeface="+mn-ea"/>
              </a:rPr>
              <a:t>大医精诚</a:t>
            </a:r>
            <a:r>
              <a:rPr lang="en-US" altLang="zh-CN" sz="2400" b="1">
                <a:sym typeface="+mn-ea"/>
              </a:rPr>
              <a:t>APP</a:t>
            </a:r>
            <a:r>
              <a:rPr lang="zh-CN" altLang="zh-CN" sz="2400" b="1">
                <a:sym typeface="+mn-ea"/>
              </a:rPr>
              <a:t>注册</a:t>
            </a:r>
            <a:r>
              <a:rPr lang="zh-CN" altLang="en-US" sz="2400" b="1">
                <a:sym typeface="+mn-ea"/>
              </a:rPr>
              <a:t>，手机号</a:t>
            </a:r>
            <a:r>
              <a:rPr lang="en-US" altLang="zh-CN" sz="2400" b="1">
                <a:sym typeface="+mn-ea"/>
              </a:rPr>
              <a:t>+</a:t>
            </a:r>
            <a:r>
              <a:rPr lang="zh-CN" altLang="en-US" sz="2400" b="1">
                <a:sym typeface="+mn-ea"/>
              </a:rPr>
              <a:t>验证码注册。</a:t>
            </a:r>
            <a:endParaRPr lang="zh-CN" altLang="en-US" sz="2400" b="1"/>
          </a:p>
        </p:txBody>
      </p:sp>
      <p:sp>
        <p:nvSpPr>
          <p:cNvPr id="100" name="文本框 99"/>
          <p:cNvSpPr txBox="1"/>
          <p:nvPr/>
        </p:nvSpPr>
        <p:spPr>
          <a:xfrm>
            <a:off x="567055" y="1295400"/>
            <a:ext cx="6109970" cy="5205095"/>
          </a:xfrm>
          <a:prstGeom prst="rect">
            <a:avLst/>
          </a:prstGeom>
          <a:noFill/>
          <a:ln w="9525">
            <a:noFill/>
          </a:ln>
        </p:spPr>
        <p:txBody>
          <a:bodyPr>
            <a:noAutofit/>
          </a:bodyPr>
          <a:p>
            <a:pPr indent="0"/>
            <a:endParaRPr lang="zh-CN" sz="1900" b="1">
              <a:solidFill>
                <a:srgbClr val="FF0000"/>
              </a:solidFill>
              <a:ea typeface="宋体" panose="02010600030101010101" pitchFamily="2" charset="-122"/>
            </a:endParaRPr>
          </a:p>
          <a:p>
            <a:pPr indent="0" fontAlgn="auto">
              <a:lnSpc>
                <a:spcPct val="200000"/>
              </a:lnSpc>
            </a:pPr>
            <a:r>
              <a:rPr lang="zh-CN" sz="1900" b="1">
                <a:solidFill>
                  <a:srgbClr val="FF0000"/>
                </a:solidFill>
                <a:ea typeface="宋体" panose="02010600030101010101" pitchFamily="2" charset="-122"/>
              </a:rPr>
              <a:t>（1）</a:t>
            </a:r>
            <a:r>
              <a:rPr lang="zh-CN" b="0">
                <a:solidFill>
                  <a:srgbClr val="000000"/>
                </a:solidFill>
                <a:ea typeface="宋体" panose="02010600030101010101" pitchFamily="2" charset="-122"/>
              </a:rPr>
              <a:t>进入"大医精诚"app，选择右下角“手机验证码登录”， 通过手机号和验证码登录，设置密码。</a:t>
            </a:r>
            <a:endParaRPr lang="zh-CN" b="0">
              <a:solidFill>
                <a:srgbClr val="000000"/>
              </a:solidFill>
              <a:ea typeface="宋体" panose="02010600030101010101" pitchFamily="2" charset="-122"/>
            </a:endParaRPr>
          </a:p>
          <a:p>
            <a:pPr indent="0" fontAlgn="auto">
              <a:lnSpc>
                <a:spcPct val="200000"/>
              </a:lnSpc>
            </a:pPr>
            <a:r>
              <a:rPr lang="zh-CN" sz="1900" b="1">
                <a:solidFill>
                  <a:srgbClr val="FF0000"/>
                </a:solidFill>
                <a:ea typeface="宋体" panose="02010600030101010101" pitchFamily="2" charset="-122"/>
              </a:rPr>
              <a:t>（2）</a:t>
            </a:r>
            <a:r>
              <a:rPr lang="zh-CN" sz="1900" b="0">
                <a:ea typeface="宋体" panose="02010600030101010101" pitchFamily="2" charset="-122"/>
              </a:rPr>
              <a:t>输入学校/单位部分</a:t>
            </a:r>
            <a:r>
              <a:rPr lang="zh-CN" sz="1900" b="1">
                <a:solidFill>
                  <a:srgbClr val="FF0000"/>
                </a:solidFill>
                <a:ea typeface="宋体" panose="02010600030101010101" pitchFamily="2" charset="-122"/>
              </a:rPr>
              <a:t>直接选择跳过（3）</a:t>
            </a:r>
            <a:r>
              <a:rPr lang="zh-CN" sz="1900" b="0">
                <a:ea typeface="宋体" panose="02010600030101010101" pitchFamily="2" charset="-122"/>
              </a:rPr>
              <a:t>姓名/昵称填写：</a:t>
            </a:r>
            <a:r>
              <a:rPr lang="zh-CN" sz="2100" b="1">
                <a:solidFill>
                  <a:srgbClr val="FF0000"/>
                </a:solidFill>
                <a:ea typeface="宋体" panose="02010600030101010101" pitchFamily="2" charset="-122"/>
              </a:rPr>
              <a:t>请实名填写</a:t>
            </a:r>
            <a:r>
              <a:rPr lang="zh-CN" sz="1900" b="1">
                <a:solidFill>
                  <a:srgbClr val="FF0000"/>
                </a:solidFill>
                <a:ea typeface="宋体" panose="02010600030101010101" pitchFamily="2" charset="-122"/>
              </a:rPr>
              <a:t>（4）</a:t>
            </a:r>
            <a:r>
              <a:rPr lang="zh-CN" sz="1900" b="0">
                <a:ea typeface="宋体" panose="02010600030101010101" pitchFamily="2" charset="-122"/>
              </a:rPr>
              <a:t>进入APP。点击左下角首页，进入APP主页面。点击右上角邀请码,输入邀请码“</a:t>
            </a:r>
            <a:r>
              <a:rPr lang="en-US" altLang="zh-CN" sz="1900" b="1">
                <a:solidFill>
                  <a:srgbClr val="FF0000"/>
                </a:solidFill>
                <a:ea typeface="宋体" panose="02010600030101010101" pitchFamily="2" charset="-122"/>
              </a:rPr>
              <a:t>qyfy</a:t>
            </a:r>
            <a:r>
              <a:rPr lang="en-US" sz="2100" b="1">
                <a:solidFill>
                  <a:srgbClr val="FF0000"/>
                </a:solidFill>
                <a:latin typeface="仿宋" panose="02010609060101010101" charset="-122"/>
                <a:ea typeface="宋体" panose="02010600030101010101" pitchFamily="2" charset="-122"/>
              </a:rPr>
              <a:t>2023</a:t>
            </a:r>
            <a:r>
              <a:rPr lang="zh-CN" sz="1900" b="0">
                <a:ea typeface="宋体" panose="02010600030101010101" pitchFamily="2" charset="-122"/>
              </a:rPr>
              <a:t>”进入到“</a:t>
            </a:r>
            <a:r>
              <a:rPr lang="zh-CN" sz="1900" b="1">
                <a:solidFill>
                  <a:srgbClr val="FF0000"/>
                </a:solidFill>
                <a:ea typeface="宋体" panose="02010600030101010101" pitchFamily="2" charset="-122"/>
              </a:rPr>
              <a:t>齐齐哈尔医学院附属第一医院</a:t>
            </a:r>
            <a:r>
              <a:rPr lang="zh-CN" sz="1900" b="0">
                <a:ea typeface="宋体" panose="02010600030101010101" pitchFamily="2" charset="-122"/>
              </a:rPr>
              <a:t>”单位主页面。（ 安卓系统和苹果系统右上角字符可能不同，找邀请码部分即可）</a:t>
            </a:r>
            <a:endParaRPr lang="zh-CN" altLang="en-US" sz="1900" b="0">
              <a:ea typeface="宋体" panose="02010600030101010101" pitchFamily="2" charset="-122"/>
            </a:endParaRPr>
          </a:p>
        </p:txBody>
      </p:sp>
      <p:pic>
        <p:nvPicPr>
          <p:cNvPr id="6" name="图片 5"/>
          <p:cNvPicPr>
            <a:picLocks noChangeAspect="1"/>
          </p:cNvPicPr>
          <p:nvPr/>
        </p:nvPicPr>
        <p:blipFill>
          <a:blip r:embed="rId4"/>
          <a:srcRect l="75044" t="8074" b="29037"/>
          <a:stretch>
            <a:fillRect/>
          </a:stretch>
        </p:blipFill>
        <p:spPr>
          <a:xfrm>
            <a:off x="10935970" y="821690"/>
            <a:ext cx="543560" cy="545465"/>
          </a:xfrm>
          <a:prstGeom prst="rect">
            <a:avLst/>
          </a:prstGeom>
        </p:spPr>
      </p:pic>
      <p:sp>
        <p:nvSpPr>
          <p:cNvPr id="36" name="圆角矩形 35"/>
          <p:cNvSpPr/>
          <p:nvPr>
            <p:custDataLst>
              <p:tags r:id="rId5"/>
            </p:custDataLst>
          </p:nvPr>
        </p:nvSpPr>
        <p:spPr>
          <a:xfrm flipV="1">
            <a:off x="10811510" y="821690"/>
            <a:ext cx="844550" cy="67754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593090" y="1586230"/>
            <a:ext cx="3785870" cy="6353810"/>
          </a:xfrm>
          <a:prstGeom prst="rect">
            <a:avLst/>
          </a:prstGeom>
        </p:spPr>
      </p:pic>
      <p:sp>
        <p:nvSpPr>
          <p:cNvPr id="4" name="圆角矩形 3"/>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rPr>
              <a:t>四、移动端数字图书馆使用介绍</a:t>
            </a:r>
            <a:endParaRPr lang="zh-CN" altLang="en-US" sz="4000" b="1">
              <a:solidFill>
                <a:schemeClr val="tx1"/>
              </a:solidFill>
            </a:endParaRPr>
          </a:p>
        </p:txBody>
      </p:sp>
      <p:sp>
        <p:nvSpPr>
          <p:cNvPr id="42" name="矩形 41"/>
          <p:cNvSpPr/>
          <p:nvPr/>
        </p:nvSpPr>
        <p:spPr>
          <a:xfrm>
            <a:off x="11928807"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264160" y="830580"/>
            <a:ext cx="11520805" cy="755650"/>
          </a:xfrm>
          <a:prstGeom prst="rect">
            <a:avLst/>
          </a:prstGeom>
          <a:noFill/>
          <a:ln w="9525">
            <a:noFill/>
          </a:ln>
        </p:spPr>
        <p:txBody>
          <a:bodyPr>
            <a:noAutofit/>
          </a:bodyPr>
          <a:p>
            <a:pPr indent="0"/>
            <a:r>
              <a:rPr lang="zh-CN" altLang="en-US" sz="1900" b="1">
                <a:ea typeface="宋体" panose="02010600030101010101" pitchFamily="2" charset="-122"/>
              </a:rPr>
              <a:t>点击移动图书馆</a:t>
            </a:r>
            <a:r>
              <a:rPr lang="en-US" altLang="zh-CN" sz="1900" b="1">
                <a:ea typeface="宋体" panose="02010600030101010101" pitchFamily="2" charset="-122"/>
              </a:rPr>
              <a:t>——</a:t>
            </a:r>
            <a:r>
              <a:rPr lang="zh-CN" altLang="en-US" sz="1900" b="1">
                <a:ea typeface="宋体" panose="02010600030101010101" pitchFamily="2" charset="-122"/>
              </a:rPr>
              <a:t>进入图书馆首页</a:t>
            </a:r>
            <a:r>
              <a:rPr lang="en-US" altLang="zh-CN" sz="1900" b="1">
                <a:ea typeface="宋体" panose="02010600030101010101" pitchFamily="2" charset="-122"/>
              </a:rPr>
              <a:t>——</a:t>
            </a:r>
            <a:r>
              <a:rPr lang="zh-CN" altLang="en-US" sz="1900" b="1">
                <a:ea typeface="宋体" panose="02010600030101010101" pitchFamily="2" charset="-122"/>
              </a:rPr>
              <a:t>任选进行账号绑定</a:t>
            </a:r>
            <a:endParaRPr lang="en-US" altLang="zh-CN" sz="1900" b="1">
              <a:ea typeface="宋体" panose="02010600030101010101" pitchFamily="2" charset="-122"/>
            </a:endParaRPr>
          </a:p>
          <a:p>
            <a:pPr indent="0"/>
            <a:r>
              <a:rPr lang="zh-CN" altLang="en-US" sz="1900" b="1">
                <a:ea typeface="宋体" panose="02010600030101010101" pitchFamily="2" charset="-122"/>
              </a:rPr>
              <a:t>首行输入</a:t>
            </a:r>
            <a:r>
              <a:rPr lang="en-US" altLang="zh-CN" sz="1900" b="1">
                <a:ea typeface="宋体" panose="02010600030101010101" pitchFamily="2" charset="-122"/>
              </a:rPr>
              <a:t>“</a:t>
            </a:r>
            <a:r>
              <a:rPr lang="en-US" altLang="zh-CN" sz="1900" b="1">
                <a:solidFill>
                  <a:srgbClr val="FF0000"/>
                </a:solidFill>
                <a:ea typeface="宋体" panose="02010600030101010101" pitchFamily="2" charset="-122"/>
              </a:rPr>
              <a:t>5041</a:t>
            </a:r>
            <a:r>
              <a:rPr lang="en-US" altLang="zh-CN" sz="1900" b="1">
                <a:ea typeface="宋体" panose="02010600030101010101" pitchFamily="2" charset="-122"/>
              </a:rPr>
              <a:t>”——</a:t>
            </a:r>
            <a:r>
              <a:rPr lang="zh-CN" altLang="en-US" sz="1900" b="1">
                <a:ea typeface="宋体" panose="02010600030101010101" pitchFamily="2" charset="-122"/>
              </a:rPr>
              <a:t>借阅证号和密码同大医搜索一致</a:t>
            </a:r>
            <a:endParaRPr lang="zh-CN" altLang="en-US" sz="1900" b="1">
              <a:ea typeface="宋体" panose="02010600030101010101" pitchFamily="2" charset="-122"/>
            </a:endParaRPr>
          </a:p>
        </p:txBody>
      </p:sp>
      <p:pic>
        <p:nvPicPr>
          <p:cNvPr id="5" name="图片 4" descr="微信图片_20230508184656"/>
          <p:cNvPicPr>
            <a:picLocks noChangeAspect="1"/>
          </p:cNvPicPr>
          <p:nvPr/>
        </p:nvPicPr>
        <p:blipFill>
          <a:blip r:embed="rId3"/>
          <a:srcRect t="4352"/>
          <a:stretch>
            <a:fillRect/>
          </a:stretch>
        </p:blipFill>
        <p:spPr>
          <a:xfrm>
            <a:off x="5003165" y="1586230"/>
            <a:ext cx="3168650" cy="6559550"/>
          </a:xfrm>
          <a:prstGeom prst="rect">
            <a:avLst/>
          </a:prstGeom>
        </p:spPr>
      </p:pic>
      <p:pic>
        <p:nvPicPr>
          <p:cNvPr id="6" name="图片 5" descr="微信图片_202305081846574"/>
          <p:cNvPicPr>
            <a:picLocks noChangeAspect="1"/>
          </p:cNvPicPr>
          <p:nvPr/>
        </p:nvPicPr>
        <p:blipFill>
          <a:blip r:embed="rId4"/>
          <a:srcRect t="2296"/>
          <a:stretch>
            <a:fillRect/>
          </a:stretch>
        </p:blipFill>
        <p:spPr>
          <a:xfrm>
            <a:off x="8661400" y="1586230"/>
            <a:ext cx="3429000" cy="6700520"/>
          </a:xfrm>
          <a:prstGeom prst="rect">
            <a:avLst/>
          </a:prstGeom>
        </p:spPr>
      </p:pic>
      <p:sp>
        <p:nvSpPr>
          <p:cNvPr id="36" name="圆角矩形 35"/>
          <p:cNvSpPr/>
          <p:nvPr>
            <p:custDataLst>
              <p:tags r:id="rId5"/>
            </p:custDataLst>
          </p:nvPr>
        </p:nvSpPr>
        <p:spPr>
          <a:xfrm flipV="1">
            <a:off x="8931275" y="2844800"/>
            <a:ext cx="3159125" cy="47434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custDataLst>
              <p:tags r:id="rId6"/>
            </p:custDataLst>
          </p:nvPr>
        </p:nvSpPr>
        <p:spPr>
          <a:xfrm flipV="1">
            <a:off x="706120" y="3319145"/>
            <a:ext cx="1550035" cy="60134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圆角矩形 7"/>
          <p:cNvSpPr/>
          <p:nvPr>
            <p:custDataLst>
              <p:tags r:id="rId7"/>
            </p:custDataLst>
          </p:nvPr>
        </p:nvSpPr>
        <p:spPr>
          <a:xfrm flipV="1">
            <a:off x="5003165" y="5605145"/>
            <a:ext cx="1310640" cy="939165"/>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down)">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animBg="1"/>
      <p:bldP spid="7" grpId="0" bldLvl="0" animBg="1"/>
      <p:bldP spid="7" grpId="1" animBg="1"/>
      <p:bldP spid="8" grpId="0" bldLvl="0" animBg="1"/>
      <p:bldP spid="8"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圆角矩形 3"/>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大医精诚</a:t>
            </a:r>
            <a:r>
              <a:rPr lang="en-US" altLang="zh-CN" sz="4000" b="1">
                <a:solidFill>
                  <a:schemeClr val="tx1"/>
                </a:solidFill>
                <a:sym typeface="+mn-ea"/>
              </a:rPr>
              <a:t>——</a:t>
            </a:r>
            <a:r>
              <a:rPr lang="zh-CN" altLang="en-US" sz="4000" b="1">
                <a:solidFill>
                  <a:schemeClr val="tx1"/>
                </a:solidFill>
              </a:rPr>
              <a:t>学术资源图书模块介绍</a:t>
            </a:r>
            <a:endParaRPr lang="zh-CN" altLang="en-US" sz="4000" b="1">
              <a:solidFill>
                <a:schemeClr val="tx1"/>
              </a:solidFill>
            </a:endParaRPr>
          </a:p>
        </p:txBody>
      </p:sp>
      <p:pic>
        <p:nvPicPr>
          <p:cNvPr id="2" name="图片 1"/>
          <p:cNvPicPr>
            <a:picLocks noChangeAspect="1"/>
          </p:cNvPicPr>
          <p:nvPr/>
        </p:nvPicPr>
        <p:blipFill>
          <a:blip r:embed="rId2"/>
          <a:stretch>
            <a:fillRect/>
          </a:stretch>
        </p:blipFill>
        <p:spPr>
          <a:xfrm>
            <a:off x="213360" y="881380"/>
            <a:ext cx="3516630" cy="7232650"/>
          </a:xfrm>
          <a:prstGeom prst="rect">
            <a:avLst/>
          </a:prstGeom>
        </p:spPr>
      </p:pic>
      <p:pic>
        <p:nvPicPr>
          <p:cNvPr id="3" name="图片 2"/>
          <p:cNvPicPr>
            <a:picLocks noChangeAspect="1"/>
          </p:cNvPicPr>
          <p:nvPr/>
        </p:nvPicPr>
        <p:blipFill>
          <a:blip r:embed="rId3"/>
          <a:stretch>
            <a:fillRect/>
          </a:stretch>
        </p:blipFill>
        <p:spPr>
          <a:xfrm>
            <a:off x="4154170" y="881380"/>
            <a:ext cx="3980180" cy="8240395"/>
          </a:xfrm>
          <a:prstGeom prst="rect">
            <a:avLst/>
          </a:prstGeom>
        </p:spPr>
      </p:pic>
      <p:pic>
        <p:nvPicPr>
          <p:cNvPr id="5" name="图片 4"/>
          <p:cNvPicPr>
            <a:picLocks noChangeAspect="1"/>
          </p:cNvPicPr>
          <p:nvPr/>
        </p:nvPicPr>
        <p:blipFill>
          <a:blip r:embed="rId4"/>
          <a:stretch>
            <a:fillRect/>
          </a:stretch>
        </p:blipFill>
        <p:spPr>
          <a:xfrm>
            <a:off x="8557895" y="881380"/>
            <a:ext cx="3532505" cy="697039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圆角矩形 3"/>
          <p:cNvSpPr/>
          <p:nvPr/>
        </p:nvSpPr>
        <p:spPr>
          <a:xfrm>
            <a:off x="87630" y="0"/>
            <a:ext cx="12002770" cy="68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4000" b="1">
                <a:solidFill>
                  <a:schemeClr val="tx1"/>
                </a:solidFill>
                <a:sym typeface="+mn-ea"/>
              </a:rPr>
              <a:t>大医精诚</a:t>
            </a:r>
            <a:r>
              <a:rPr lang="en-US" altLang="zh-CN" sz="4000" b="1">
                <a:solidFill>
                  <a:schemeClr val="tx1"/>
                </a:solidFill>
                <a:sym typeface="+mn-ea"/>
              </a:rPr>
              <a:t>——</a:t>
            </a:r>
            <a:r>
              <a:rPr lang="zh-CN" altLang="en-US" sz="4000" b="1">
                <a:solidFill>
                  <a:schemeClr val="tx1"/>
                </a:solidFill>
              </a:rPr>
              <a:t>学术资源期刊模块介绍</a:t>
            </a:r>
            <a:endParaRPr lang="zh-CN" altLang="en-US" sz="4000" b="1">
              <a:solidFill>
                <a:schemeClr val="tx1"/>
              </a:solidFill>
            </a:endParaRPr>
          </a:p>
        </p:txBody>
      </p:sp>
      <p:pic>
        <p:nvPicPr>
          <p:cNvPr id="2" name="图片 1"/>
          <p:cNvPicPr>
            <a:picLocks noChangeAspect="1"/>
          </p:cNvPicPr>
          <p:nvPr/>
        </p:nvPicPr>
        <p:blipFill>
          <a:blip r:embed="rId2"/>
          <a:stretch>
            <a:fillRect/>
          </a:stretch>
        </p:blipFill>
        <p:spPr>
          <a:xfrm>
            <a:off x="87630" y="867410"/>
            <a:ext cx="3792855" cy="7807325"/>
          </a:xfrm>
          <a:prstGeom prst="rect">
            <a:avLst/>
          </a:prstGeom>
        </p:spPr>
      </p:pic>
      <p:pic>
        <p:nvPicPr>
          <p:cNvPr id="9" name="图片 8"/>
          <p:cNvPicPr>
            <a:picLocks noChangeAspect="1"/>
          </p:cNvPicPr>
          <p:nvPr/>
        </p:nvPicPr>
        <p:blipFill>
          <a:blip r:embed="rId3"/>
          <a:stretch>
            <a:fillRect/>
          </a:stretch>
        </p:blipFill>
        <p:spPr>
          <a:xfrm>
            <a:off x="3107055" y="867410"/>
            <a:ext cx="3138805" cy="5901055"/>
          </a:xfrm>
          <a:prstGeom prst="rect">
            <a:avLst/>
          </a:prstGeom>
        </p:spPr>
      </p:pic>
      <p:pic>
        <p:nvPicPr>
          <p:cNvPr id="10" name="图片 9"/>
          <p:cNvPicPr>
            <a:picLocks noChangeAspect="1"/>
          </p:cNvPicPr>
          <p:nvPr/>
        </p:nvPicPr>
        <p:blipFill>
          <a:blip r:embed="rId4"/>
          <a:stretch>
            <a:fillRect/>
          </a:stretch>
        </p:blipFill>
        <p:spPr>
          <a:xfrm>
            <a:off x="5900420" y="867410"/>
            <a:ext cx="4177030" cy="8537575"/>
          </a:xfrm>
          <a:prstGeom prst="rect">
            <a:avLst/>
          </a:prstGeom>
        </p:spPr>
      </p:pic>
      <p:pic>
        <p:nvPicPr>
          <p:cNvPr id="11" name="图片 10"/>
          <p:cNvPicPr>
            <a:picLocks noChangeAspect="1"/>
          </p:cNvPicPr>
          <p:nvPr/>
        </p:nvPicPr>
        <p:blipFill>
          <a:blip r:embed="rId5"/>
          <a:stretch>
            <a:fillRect/>
          </a:stretch>
        </p:blipFill>
        <p:spPr>
          <a:xfrm>
            <a:off x="8911590" y="867410"/>
            <a:ext cx="3527425" cy="712343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任意多边形 3"/>
          <p:cNvSpPr/>
          <p:nvPr>
            <p:custDataLst>
              <p:tags r:id="rId2"/>
            </p:custDataLst>
          </p:nvPr>
        </p:nvSpPr>
        <p:spPr>
          <a:xfrm>
            <a:off x="-12700" y="0"/>
            <a:ext cx="6859200" cy="6858000"/>
          </a:xfrm>
          <a:custGeom>
            <a:avLst/>
            <a:gdLst>
              <a:gd name="connsiteX0" fmla="*/ 3795 w 5220072"/>
              <a:gd name="connsiteY0" fmla="*/ 0 h 5143500"/>
              <a:gd name="connsiteX1" fmla="*/ 1457308 w 5220072"/>
              <a:gd name="connsiteY1" fmla="*/ 0 h 5143500"/>
              <a:gd name="connsiteX2" fmla="*/ 3423667 w 5220072"/>
              <a:gd name="connsiteY2" fmla="*/ 0 h 5143500"/>
              <a:gd name="connsiteX3" fmla="*/ 5220072 w 5220072"/>
              <a:gd name="connsiteY3" fmla="*/ 0 h 5143500"/>
              <a:gd name="connsiteX4" fmla="*/ 3762764 w 5220072"/>
              <a:gd name="connsiteY4" fmla="*/ 5143500 h 5143500"/>
              <a:gd name="connsiteX5" fmla="*/ 3423667 w 5220072"/>
              <a:gd name="connsiteY5" fmla="*/ 5143500 h 5143500"/>
              <a:gd name="connsiteX6" fmla="*/ 3795 w 5220072"/>
              <a:gd name="connsiteY6" fmla="*/ 5143500 h 5143500"/>
              <a:gd name="connsiteX7" fmla="*/ 0 w 5220072"/>
              <a:gd name="connsiteY7" fmla="*/ 5143500 h 5143500"/>
              <a:gd name="connsiteX8" fmla="*/ 3795 w 5220072"/>
              <a:gd name="connsiteY8" fmla="*/ 513010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0072" h="5143500">
                <a:moveTo>
                  <a:pt x="3795" y="0"/>
                </a:moveTo>
                <a:lnTo>
                  <a:pt x="1457308" y="0"/>
                </a:lnTo>
                <a:lnTo>
                  <a:pt x="3423667" y="0"/>
                </a:lnTo>
                <a:lnTo>
                  <a:pt x="5220072" y="0"/>
                </a:lnTo>
                <a:lnTo>
                  <a:pt x="3762764" y="5143500"/>
                </a:lnTo>
                <a:lnTo>
                  <a:pt x="3423667" y="5143500"/>
                </a:lnTo>
                <a:lnTo>
                  <a:pt x="3795" y="5143500"/>
                </a:lnTo>
                <a:lnTo>
                  <a:pt x="0" y="5143500"/>
                </a:lnTo>
                <a:lnTo>
                  <a:pt x="3795" y="513010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1" name="任意多边形 30"/>
          <p:cNvSpPr/>
          <p:nvPr/>
        </p:nvSpPr>
        <p:spPr>
          <a:xfrm>
            <a:off x="4844923" y="0"/>
            <a:ext cx="2105409" cy="6858000"/>
          </a:xfrm>
          <a:custGeom>
            <a:avLst/>
            <a:gdLst>
              <a:gd name="connsiteX0" fmla="*/ 1458718 w 1579057"/>
              <a:gd name="connsiteY0" fmla="*/ 0 h 5143500"/>
              <a:gd name="connsiteX1" fmla="*/ 1579057 w 1579057"/>
              <a:gd name="connsiteY1" fmla="*/ 0 h 5143500"/>
              <a:gd name="connsiteX2" fmla="*/ 142875 w 1579057"/>
              <a:gd name="connsiteY2" fmla="*/ 5143500 h 5143500"/>
              <a:gd name="connsiteX3" fmla="*/ 0 w 157905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1579057" h="5143500">
                <a:moveTo>
                  <a:pt x="1458718" y="0"/>
                </a:moveTo>
                <a:lnTo>
                  <a:pt x="1579057" y="0"/>
                </a:lnTo>
                <a:lnTo>
                  <a:pt x="142875" y="5143500"/>
                </a:lnTo>
                <a:lnTo>
                  <a:pt x="0" y="51435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5" name="图片 4"/>
          <p:cNvPicPr>
            <a:picLocks noChangeAspect="1"/>
          </p:cNvPicPr>
          <p:nvPr>
            <p:custDataLst>
              <p:tags r:id="rId4"/>
            </p:custDataLst>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681355" y="1323340"/>
            <a:ext cx="4357370" cy="5012055"/>
          </a:xfrm>
          <a:prstGeom prst="rect">
            <a:avLst/>
          </a:prstGeom>
        </p:spPr>
      </p:pic>
      <p:sp>
        <p:nvSpPr>
          <p:cNvPr id="6" name="TextBox 2"/>
          <p:cNvSpPr txBox="1"/>
          <p:nvPr/>
        </p:nvSpPr>
        <p:spPr>
          <a:xfrm>
            <a:off x="5748655" y="1323340"/>
            <a:ext cx="6443345" cy="6435725"/>
          </a:xfrm>
          <a:prstGeom prst="rect">
            <a:avLst/>
          </a:prstGeom>
          <a:noFill/>
        </p:spPr>
        <p:txBody>
          <a:bodyPr wrap="square" rtlCol="0">
            <a:noAutofit/>
          </a:bodyPr>
          <a:p>
            <a:pPr algn="ctr"/>
            <a:endParaRPr lang="zh-CN" altLang="zh-CN" sz="4000" dirty="0">
              <a:solidFill>
                <a:srgbClr val="0070C0"/>
              </a:solidFill>
              <a:latin typeface="微软雅黑" panose="020B0503020204020204" charset="-122"/>
              <a:ea typeface="微软雅黑" panose="020B0503020204020204" charset="-122"/>
            </a:endParaRPr>
          </a:p>
          <a:p>
            <a:pPr algn="ctr">
              <a:buClrTx/>
              <a:buSzTx/>
              <a:buFontTx/>
            </a:pPr>
            <a:endParaRPr lang="en-US" altLang="zh-CN" sz="3500" dirty="0">
              <a:solidFill>
                <a:srgbClr val="00B0F0"/>
              </a:solidFill>
              <a:latin typeface="微软雅黑" panose="020B0503020204020204" charset="-122"/>
              <a:ea typeface="微软雅黑" panose="020B0503020204020204" charset="-122"/>
            </a:endParaRPr>
          </a:p>
          <a:p>
            <a:pPr algn="ctr">
              <a:buClrTx/>
              <a:buSzTx/>
              <a:buFontTx/>
            </a:pPr>
            <a:r>
              <a:rPr lang="en-US" altLang="zh-CN" sz="3500" dirty="0">
                <a:solidFill>
                  <a:srgbClr val="00B0F0"/>
                </a:solidFill>
                <a:latin typeface="微软雅黑" panose="020B0503020204020204" charset="-122"/>
                <a:ea typeface="微软雅黑" panose="020B0503020204020204" charset="-122"/>
              </a:rPr>
              <a:t>  </a:t>
            </a:r>
            <a:endParaRPr lang="en-US" altLang="zh-CN" sz="3500" dirty="0">
              <a:solidFill>
                <a:srgbClr val="00B0F0"/>
              </a:solidFill>
              <a:latin typeface="微软雅黑" panose="020B0503020204020204" charset="-122"/>
              <a:ea typeface="微软雅黑" panose="020B0503020204020204" charset="-122"/>
            </a:endParaRPr>
          </a:p>
        </p:txBody>
      </p:sp>
      <p:sp>
        <p:nvSpPr>
          <p:cNvPr id="2" name="TextBox 2"/>
          <p:cNvSpPr txBox="1"/>
          <p:nvPr>
            <p:custDataLst>
              <p:tags r:id="rId7"/>
            </p:custDataLst>
          </p:nvPr>
        </p:nvSpPr>
        <p:spPr>
          <a:xfrm>
            <a:off x="6579235" y="1323340"/>
            <a:ext cx="5262880" cy="6683375"/>
          </a:xfrm>
          <a:prstGeom prst="rect">
            <a:avLst/>
          </a:prstGeom>
          <a:noFill/>
        </p:spPr>
        <p:txBody>
          <a:bodyPr wrap="none" rtlCol="0">
            <a:noAutofit/>
          </a:bodyPr>
          <a:p>
            <a:pPr algn="ctr"/>
            <a:endParaRPr lang="en-US" altLang="zh-CN" sz="5330" b="1" dirty="0" smtClean="0">
              <a:solidFill>
                <a:schemeClr val="bg1">
                  <a:lumMod val="65000"/>
                </a:schemeClr>
              </a:solidFill>
              <a:latin typeface="微软雅黑" panose="020B0503020204020204" charset="-122"/>
              <a:ea typeface="微软雅黑" panose="020B0503020204020204" charset="-122"/>
              <a:sym typeface="+mn-ea"/>
            </a:endParaRPr>
          </a:p>
          <a:p>
            <a:pPr algn="ctr"/>
            <a:r>
              <a:rPr lang="en-US" altLang="zh-CN" sz="5330" b="1" dirty="0" smtClean="0">
                <a:solidFill>
                  <a:schemeClr val="bg1">
                    <a:lumMod val="65000"/>
                  </a:schemeClr>
                </a:solidFill>
                <a:latin typeface="微软雅黑" panose="020B0503020204020204" charset="-122"/>
                <a:ea typeface="微软雅黑" panose="020B0503020204020204" charset="-122"/>
                <a:sym typeface="+mn-ea"/>
              </a:rPr>
              <a:t>Thank You</a:t>
            </a:r>
            <a:endParaRPr lang="en-US" altLang="zh-CN" sz="5330" b="1" dirty="0" smtClean="0">
              <a:solidFill>
                <a:schemeClr val="bg1">
                  <a:lumMod val="65000"/>
                </a:schemeClr>
              </a:solidFill>
              <a:latin typeface="微软雅黑" panose="020B0503020204020204" charset="-122"/>
              <a:ea typeface="微软雅黑" panose="020B0503020204020204" charset="-122"/>
              <a:sym typeface="+mn-ea"/>
            </a:endParaRPr>
          </a:p>
          <a:p>
            <a:pPr algn="ctr"/>
            <a:endParaRPr lang="en-US" altLang="zh-CN" sz="5330" b="1" dirty="0" smtClean="0">
              <a:solidFill>
                <a:schemeClr val="bg1">
                  <a:lumMod val="65000"/>
                </a:schemeClr>
              </a:solidFill>
              <a:latin typeface="微软雅黑" panose="020B0503020204020204" charset="-122"/>
              <a:ea typeface="微软雅黑" panose="020B0503020204020204" charset="-122"/>
              <a:sym typeface="+mn-ea"/>
            </a:endParaRPr>
          </a:p>
          <a:p>
            <a:pPr algn="ctr"/>
            <a:endParaRPr lang="en-US" altLang="zh-CN" sz="5330" b="1" dirty="0" smtClean="0">
              <a:solidFill>
                <a:schemeClr val="bg1">
                  <a:lumMod val="65000"/>
                </a:schemeClr>
              </a:solidFill>
              <a:latin typeface="微软雅黑" panose="020B0503020204020204" charset="-122"/>
              <a:ea typeface="微软雅黑" panose="020B0503020204020204" charset="-122"/>
              <a:sym typeface="+mn-ea"/>
            </a:endParaRPr>
          </a:p>
          <a:p>
            <a:pPr algn="ctr"/>
            <a:r>
              <a:rPr lang="zh-CN" altLang="en-US" sz="3500" b="1" dirty="0" smtClean="0">
                <a:solidFill>
                  <a:schemeClr val="bg1">
                    <a:lumMod val="65000"/>
                  </a:schemeClr>
                </a:solidFill>
                <a:latin typeface="微软雅黑" panose="020B0503020204020204" charset="-122"/>
                <a:ea typeface="微软雅黑" panose="020B0503020204020204" charset="-122"/>
                <a:sym typeface="+mn-ea"/>
              </a:rPr>
              <a:t>如有问题可电话联系：</a:t>
            </a:r>
            <a:endParaRPr lang="zh-CN" altLang="en-US" sz="3500" b="1" dirty="0" smtClean="0">
              <a:solidFill>
                <a:schemeClr val="bg1">
                  <a:lumMod val="65000"/>
                </a:schemeClr>
              </a:solidFill>
              <a:latin typeface="微软雅黑" panose="020B0503020204020204" charset="-122"/>
              <a:ea typeface="微软雅黑" panose="020B0503020204020204" charset="-122"/>
              <a:sym typeface="+mn-ea"/>
            </a:endParaRPr>
          </a:p>
          <a:p>
            <a:pPr algn="ctr"/>
            <a:r>
              <a:rPr lang="en-US" altLang="zh-CN" sz="3500" b="1" dirty="0" smtClean="0">
                <a:solidFill>
                  <a:schemeClr val="bg1">
                    <a:lumMod val="65000"/>
                  </a:schemeClr>
                </a:solidFill>
                <a:latin typeface="微软雅黑" panose="020B0503020204020204" charset="-122"/>
                <a:ea typeface="微软雅黑" panose="020B0503020204020204" charset="-122"/>
                <a:sym typeface="+mn-ea"/>
              </a:rPr>
              <a:t>15663437893</a:t>
            </a:r>
            <a:endParaRPr lang="en-US" altLang="zh-CN" sz="3500" b="1" dirty="0" smtClean="0">
              <a:solidFill>
                <a:schemeClr val="bg1">
                  <a:lumMod val="65000"/>
                </a:schemeClr>
              </a:solidFill>
              <a:latin typeface="微软雅黑" panose="020B0503020204020204" charset="-122"/>
              <a:ea typeface="微软雅黑" panose="020B0503020204020204" charset="-122"/>
              <a:sym typeface="+mn-ea"/>
            </a:endParaRPr>
          </a:p>
          <a:p>
            <a:pPr algn="ctr"/>
            <a:endParaRPr lang="zh-CN" altLang="en-US" sz="5330" b="1" dirty="0">
              <a:solidFill>
                <a:schemeClr val="bg1">
                  <a:lumMod val="65000"/>
                </a:schemeClr>
              </a:solidFill>
              <a:latin typeface="微软雅黑" panose="020B0503020204020204" charset="-122"/>
              <a:ea typeface="微软雅黑" panose="020B0503020204020204" charset="-122"/>
            </a:endParaRPr>
          </a:p>
          <a:p>
            <a:pPr algn="ctr"/>
            <a:endParaRPr lang="en-US" altLang="zh-CN" sz="5335" dirty="0">
              <a:solidFill>
                <a:srgbClr val="0070C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UNIT_PLACING_PICTURE_USER_VIEWPORT" val="{&quot;height&quot;:10800,&quot;width&quot;:10801.889763779527}"/>
</p:tagLst>
</file>

<file path=ppt/tags/tag8.xml><?xml version="1.0" encoding="utf-8"?>
<p:tagLst xmlns:p="http://schemas.openxmlformats.org/presentationml/2006/main">
  <p:tag name="KSO_WM_UNIT_PLACING_PICTURE_USER_VIEWPORT" val="{&quot;height&quot;:7893,&quot;width&quot;:6862}"/>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UNIT_PLACING_PICTURE_USER_VIEWPORT" val="{&quot;height&quot;:10800,&quot;width&quot;:10801.889763779527}"/>
</p:tagLst>
</file>

<file path=ppt/tags/tag15.xml><?xml version="1.0" encoding="utf-8"?>
<p:tagLst xmlns:p="http://schemas.openxmlformats.org/presentationml/2006/main">
  <p:tag name="KSO_WM_UNIT_PLACING_PICTURE_USER_VIEWPORT" val="{&quot;height&quot;:7893,&quot;width&quot;:6862}"/>
</p:tagLst>
</file>

<file path=ppt/tags/tag16.xml><?xml version="1.0" encoding="utf-8"?>
<p:tagLst xmlns:p="http://schemas.openxmlformats.org/presentationml/2006/main">
  <p:tag name="KSO_WM_UNIT_TABLE_BEAUTIFY" val="smartTable{6b887811-d8a0-4a8d-8ca1-29dbb4f79ee5}"/>
</p:tagLst>
</file>

<file path=ppt/tags/tag17.xml><?xml version="1.0" encoding="utf-8"?>
<p:tagLst xmlns:p="http://schemas.openxmlformats.org/presentationml/2006/main">
  <p:tag name="KSO_WM_UNIT_TABLE_BEAUTIFY" val="smartTable{927392f6-6ae9-4850-91df-2db224f3ad7a}"/>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UNIT_PLACING_PICTURE_USER_VIEWPORT" val="{&quot;height&quot;:10800,&quot;width&quot;:10801.889763779527}"/>
</p:tagLst>
</file>

<file path=ppt/tags/tag77.xml><?xml version="1.0" encoding="utf-8"?>
<p:tagLst xmlns:p="http://schemas.openxmlformats.org/presentationml/2006/main">
  <p:tag name="KSO_WM_UNIT_PLACING_PICTURE_USER_VIEWPORT" val="{&quot;height&quot;:7893,&quot;width&quot;:6862}"/>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UNIT_PLACING_PICTURE_USER_VIEWPORT" val="{&quot;height&quot;:10800,&quot;width&quot;:10801.889763779527}"/>
</p:tagLst>
</file>

<file path=ppt/tags/tag123.xml><?xml version="1.0" encoding="utf-8"?>
<p:tagLst xmlns:p="http://schemas.openxmlformats.org/presentationml/2006/main">
  <p:tag name="KSO_WM_UNIT_PLACING_PICTURE_USER_VIEWPORT" val="{&quot;height&quot;:7893,&quot;width&quot;:6862}"/>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UNIT_PLACING_PICTURE_USER_VIEWPORT" val="{&quot;height&quot;:10800,&quot;width&quot;:10801.889763779527}"/>
</p:tagLst>
</file>

<file path=ppt/tags/tag130.xml><?xml version="1.0" encoding="utf-8"?>
<p:tagLst xmlns:p="http://schemas.openxmlformats.org/presentationml/2006/main">
  <p:tag name="KSO_WM_UNIT_PLACING_PICTURE_USER_VIEWPORT" val="{&quot;height&quot;:7893,&quot;width&quot;:6862}"/>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COMMONDATA" val="eyJoZGlkIjoiMmM5MWY2ZjEwOTNmN2Y0YjQ2M2FhNDBkNTdiOTk1YWYifQ=="/>
  <p:tag name="KSO_WPP_MARK_KEY" val="f40ee62a-c9e3-445d-8568-5117d5a773c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4653</Words>
  <Application>WPS 演示</Application>
  <PresentationFormat>自定义</PresentationFormat>
  <Paragraphs>536</Paragraphs>
  <Slides>90</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90</vt:i4>
      </vt:variant>
    </vt:vector>
  </HeadingPairs>
  <TitlesOfParts>
    <vt:vector size="105" baseType="lpstr">
      <vt:lpstr>Arial</vt:lpstr>
      <vt:lpstr>宋体</vt:lpstr>
      <vt:lpstr>Wingdings</vt:lpstr>
      <vt:lpstr>微软雅黑</vt:lpstr>
      <vt:lpstr>Agency FB</vt:lpstr>
      <vt:lpstr>Trebuchet MS</vt:lpstr>
      <vt:lpstr>黑体</vt:lpstr>
      <vt:lpstr>Arial Unicode MS</vt:lpstr>
      <vt:lpstr>Calibri Light</vt:lpstr>
      <vt:lpstr>Calibri</vt:lpstr>
      <vt:lpstr>仿宋_GB2312</vt:lpstr>
      <vt:lpstr>仿宋</vt:lpstr>
      <vt:lpstr>Arial Unicode MS</vt:lpstr>
      <vt:lpstr>Tahoma</vt:lpstr>
      <vt:lpstr>Office 主题</vt:lpstr>
      <vt:lpstr>PowerPoint 演示文稿</vt:lpstr>
      <vt:lpstr>我院微信服务群：</vt:lpstr>
      <vt:lpstr>PowerPoint 演示文稿</vt:lpstr>
      <vt:lpstr>我院图书馆账号注册信息收集二维码：</vt:lpstr>
      <vt:lpstr>PowerPoint 演示文稿</vt:lpstr>
      <vt:lpstr>PowerPoint 演示文稿</vt:lpstr>
      <vt:lpstr>PowerPoint 演示文稿</vt:lpstr>
      <vt:lpstr>PowerPoint 演示文稿</vt:lpstr>
      <vt:lpstr>PowerPoint 演示文稿</vt:lpstr>
      <vt:lpstr>一、平台资源——大医医学搜索的资源内容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图书不限于医学范围</vt:lpstr>
      <vt:lpstr>PowerPoint 演示文稿</vt:lpstr>
      <vt:lpstr>中文医学期刊文献应检索四种中文核心刊物</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lastModifiedBy>空心。</cp:lastModifiedBy>
  <cp:revision>225</cp:revision>
  <dcterms:created xsi:type="dcterms:W3CDTF">2018-08-02T03:58:00Z</dcterms:created>
  <dcterms:modified xsi:type="dcterms:W3CDTF">2023-09-24T04:28:03Z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1AE04AF77EFD4541B6CE8E9F6AB175DC_13</vt:lpwstr>
  </property>
</Properties>
</file>