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9" r:id="rId6"/>
    <p:sldId id="330" r:id="rId7"/>
    <p:sldId id="331" r:id="rId8"/>
    <p:sldId id="332" r:id="rId9"/>
    <p:sldId id="288" r:id="rId10"/>
    <p:sldId id="349" r:id="rId11"/>
    <p:sldId id="329" r:id="rId12"/>
    <p:sldId id="348" r:id="rId13"/>
    <p:sldId id="279" r:id="rId14"/>
    <p:sldId id="336" r:id="rId15"/>
    <p:sldId id="343" r:id="rId16"/>
    <p:sldId id="260" r:id="rId17"/>
    <p:sldId id="290" r:id="rId18"/>
    <p:sldId id="266" r:id="rId19"/>
    <p:sldId id="337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3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960000"/>
    <a:srgbClr val="FFC0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952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-1344" y="-108"/>
      </p:cViewPr>
      <p:guideLst>
        <p:guide orient="horz" pos="2033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85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F5152-2BF8-49DE-AEC7-065D711C20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各位评委老师及在座的同仁大家下午好，我是内科一支部的公静!我今天分享的党课题目是：不忘初心----坚守平凡岗位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下面分为四个部分为大家讲解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古语有云:不忘初心，方得始终。初心是什么?习近平总书记指出：走得再远、走到再光辉的未来，也不能忘记走过的过去，不能忘记为什么出发。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初心是：李保国同志为人民服务、数十年如一日的坚守;不以善小而不为、不以功利为标尺、以帮助他人为快乐、以利益众人为追求。这正是中国传统知识分子的信仰。也正是李保国教授这一生事迹最好的总结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“壮志未酬身先死,长使故人泪满襟”。年仅49岁的全国优秀县委书记廖俊波同志在工作途中突然离去，未留下只言片语。他却用最果敢的行动，最无私的付出，最无畏的牺牲，诠释了公仆情怀，用生命践行对党忠诚、心系群众的优秀品质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可能大家会觉得这些榜样人物离开了我们，没有办法抓住他们的身影，其实榜样一直就在我们的身边， 那咱们就是说说，神经内科四病区：护士长：于洋，2020年新春，疫情肆虐，护士长主动请缨出战,白衣执甲，逆行出征，其实没有人生来就是英雄，总有人用平凡成就伟大。太多太多的优秀党员激励着我，要不忘初心，牢记使命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习近平总书记强调“守初心，就是要牢记全心全意为人民服务的，根本宗旨，以坚定的理想信念坚守初心”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有人说：最难的坚持，最苦的时等候，最美的是奉献！在我们的天使队伍里有两鬓染霜的老同志，也有刚上班几年的新同行，她们愿将自己的青春看与病人痛苦联系在一起，在护理岗位默默贡献着芳华，用时刻诠释了信仰，用一般见证了感动，护理服务只有起点，没有终点，用真诚的心，善待病人，用真诚的爱，延长生命!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习近平总书记指出：有责任有担当，青春才会闪光。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身为90后，生长在和平的时代，得八方惠风，享四海光芒，当带上燕尾帽的那一刻，我肩负了责任及义务，我院一代代护理工作者，秉承着全心全意为人民服务宗旨，持续改善护理服务，始终坚持以病人为中心。我在准备这堂党课查资料的时候看到一条，中国最辛苦的行业排行榜，其实我心中早有答案，点进去不出所料，医护职业，正在榜单，下面评论也是纵说纷纭，其实每个职业都有它的重要性，需要有人去做，有人去坚守！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护士的一天是忙碌的，每次给患者换药的时候，听到最多的一句话就是，你们这些小丫头走路可真快，被问到最多的是：你们一天得走多少步呀！我就在今年五月份做了一个统计，一个中午班下来，去病房拔了（15次 ）针，往返跑了 30 趟。去病房接换药（ 19）次，往返跑了 38 趟。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这是我们长白班责任护士的微信运动，每天普普通通一万步以上，有的时候一天忙下来，腿都跑肿了，可能有的人不相信，但护士姐妹们小腿上那蚯蚓般盘区的静脉，见证了护士这个的职业。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心内科病人病情变化快，时不时的就会上演惊心动魄的抢救，但我们医护团队只有一个信念：哪怕有1%的希望，我们也会尽100%的努力！我们在平凡的岗位上与生命赛跑，我们用真情实意换来的患者由衷的信任与依赖！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每一面锦旗的背后都有一段暖心的故事，一面锦旗，承载的不仅是患者及家属发自内心的感谢，更是对医院，及医护人员最大的肯定！锦旗虽轻，承载着却是沉甸甸的荣誉与使命，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习总书记一再强调，没有理想信念，理想信念不坚定，精神上就会“缺钙”，就会得“软骨病”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其实爱岗是我们的责任，敬业是我们的本分，如果说最初选择护理，是因为年少的激情，而这日复一日的坚持，是我源于对这份职业的信仰！每名医护人员都是南丁格尔精神的传播者，在这繁华盛世最平凡的存在，却有重于泰山的责任和不可或缺的坚守，让我们用行动践行：敬畏生命、救死扶伤、甘于奉献、大爱无疆的崇高精神，奋力谱写附属第一医院的绚丽篇章！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AF81-25C6-4EA3-87FF-B92FCCBBA6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 bwMode="auto">
          <a:xfrm>
            <a:off x="1101120" y="722939"/>
            <a:ext cx="1029038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文本框 15"/>
          <p:cNvSpPr txBox="1"/>
          <p:nvPr userDrawn="1"/>
        </p:nvSpPr>
        <p:spPr>
          <a:xfrm>
            <a:off x="1056607" y="178886"/>
            <a:ext cx="7127142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n-ea"/>
              </a:rPr>
              <a:t>请在此输入章节标题（可直接编辑）</a:t>
            </a:r>
            <a:endParaRPr lang="zh-CN" altLang="en-US" sz="3200" b="1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82" y="6380645"/>
            <a:ext cx="12192000" cy="477355"/>
          </a:xfrm>
          <a:prstGeom prst="rect">
            <a:avLst/>
          </a:prstGeom>
        </p:spPr>
      </p:pic>
      <p:pic>
        <p:nvPicPr>
          <p:cNvPr id="15" name="Picture 2" descr="J:\桌面材料\党政素材图片\天安门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77037" y="6031615"/>
            <a:ext cx="2214963" cy="82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6"/>
          <p:cNvSpPr/>
          <p:nvPr userDrawn="1"/>
        </p:nvSpPr>
        <p:spPr bwMode="auto">
          <a:xfrm>
            <a:off x="173690" y="62740"/>
            <a:ext cx="881094" cy="790022"/>
          </a:xfrm>
          <a:custGeom>
            <a:avLst/>
            <a:gdLst>
              <a:gd name="T0" fmla="*/ 167 w 390"/>
              <a:gd name="T1" fmla="*/ 4 h 350"/>
              <a:gd name="T2" fmla="*/ 260 w 390"/>
              <a:gd name="T3" fmla="*/ 223 h 350"/>
              <a:gd name="T4" fmla="*/ 151 w 390"/>
              <a:gd name="T5" fmla="*/ 113 h 350"/>
              <a:gd name="T6" fmla="*/ 193 w 390"/>
              <a:gd name="T7" fmla="*/ 71 h 350"/>
              <a:gd name="T8" fmla="*/ 167 w 390"/>
              <a:gd name="T9" fmla="*/ 45 h 350"/>
              <a:gd name="T10" fmla="*/ 114 w 390"/>
              <a:gd name="T11" fmla="*/ 56 h 350"/>
              <a:gd name="T12" fmla="*/ 31 w 390"/>
              <a:gd name="T13" fmla="*/ 139 h 350"/>
              <a:gd name="T14" fmla="*/ 78 w 390"/>
              <a:gd name="T15" fmla="*/ 186 h 350"/>
              <a:gd name="T16" fmla="*/ 109 w 390"/>
              <a:gd name="T17" fmla="*/ 155 h 350"/>
              <a:gd name="T18" fmla="*/ 218 w 390"/>
              <a:gd name="T19" fmla="*/ 264 h 350"/>
              <a:gd name="T20" fmla="*/ 36 w 390"/>
              <a:gd name="T21" fmla="*/ 227 h 350"/>
              <a:gd name="T22" fmla="*/ 10 w 390"/>
              <a:gd name="T23" fmla="*/ 254 h 350"/>
              <a:gd name="T24" fmla="*/ 33 w 390"/>
              <a:gd name="T25" fmla="*/ 283 h 350"/>
              <a:gd name="T26" fmla="*/ 30 w 390"/>
              <a:gd name="T27" fmla="*/ 286 h 350"/>
              <a:gd name="T28" fmla="*/ 25 w 390"/>
              <a:gd name="T29" fmla="*/ 285 h 350"/>
              <a:gd name="T30" fmla="*/ 0 w 390"/>
              <a:gd name="T31" fmla="*/ 311 h 350"/>
              <a:gd name="T32" fmla="*/ 25 w 390"/>
              <a:gd name="T33" fmla="*/ 337 h 350"/>
              <a:gd name="T34" fmla="*/ 52 w 390"/>
              <a:gd name="T35" fmla="*/ 311 h 350"/>
              <a:gd name="T36" fmla="*/ 51 w 390"/>
              <a:gd name="T37" fmla="*/ 307 h 350"/>
              <a:gd name="T38" fmla="*/ 55 w 390"/>
              <a:gd name="T39" fmla="*/ 303 h 350"/>
              <a:gd name="T40" fmla="*/ 260 w 390"/>
              <a:gd name="T41" fmla="*/ 306 h 350"/>
              <a:gd name="T42" fmla="*/ 291 w 390"/>
              <a:gd name="T43" fmla="*/ 337 h 350"/>
              <a:gd name="T44" fmla="*/ 333 w 390"/>
              <a:gd name="T45" fmla="*/ 295 h 350"/>
              <a:gd name="T46" fmla="*/ 302 w 390"/>
              <a:gd name="T47" fmla="*/ 264 h 350"/>
              <a:gd name="T48" fmla="*/ 167 w 390"/>
              <a:gd name="T49" fmla="*/ 4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0" h="350">
                <a:moveTo>
                  <a:pt x="167" y="4"/>
                </a:moveTo>
                <a:cubicBezTo>
                  <a:pt x="253" y="36"/>
                  <a:pt x="305" y="139"/>
                  <a:pt x="260" y="223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93" y="71"/>
                  <a:pt x="193" y="71"/>
                  <a:pt x="193" y="71"/>
                </a:cubicBezTo>
                <a:cubicBezTo>
                  <a:pt x="167" y="45"/>
                  <a:pt x="167" y="45"/>
                  <a:pt x="167" y="45"/>
                </a:cubicBezTo>
                <a:cubicBezTo>
                  <a:pt x="152" y="59"/>
                  <a:pt x="129" y="62"/>
                  <a:pt x="114" y="56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78" y="186"/>
                  <a:pt x="78" y="186"/>
                  <a:pt x="78" y="186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218" y="264"/>
                  <a:pt x="218" y="264"/>
                  <a:pt x="218" y="264"/>
                </a:cubicBezTo>
                <a:cubicBezTo>
                  <a:pt x="165" y="293"/>
                  <a:pt x="91" y="284"/>
                  <a:pt x="36" y="227"/>
                </a:cubicBezTo>
                <a:cubicBezTo>
                  <a:pt x="10" y="254"/>
                  <a:pt x="10" y="254"/>
                  <a:pt x="10" y="254"/>
                </a:cubicBezTo>
                <a:cubicBezTo>
                  <a:pt x="18" y="265"/>
                  <a:pt x="25" y="275"/>
                  <a:pt x="33" y="283"/>
                </a:cubicBezTo>
                <a:cubicBezTo>
                  <a:pt x="32" y="284"/>
                  <a:pt x="30" y="286"/>
                  <a:pt x="30" y="286"/>
                </a:cubicBezTo>
                <a:cubicBezTo>
                  <a:pt x="28" y="286"/>
                  <a:pt x="27" y="285"/>
                  <a:pt x="25" y="285"/>
                </a:cubicBezTo>
                <a:cubicBezTo>
                  <a:pt x="11" y="285"/>
                  <a:pt x="0" y="297"/>
                  <a:pt x="0" y="311"/>
                </a:cubicBezTo>
                <a:cubicBezTo>
                  <a:pt x="0" y="325"/>
                  <a:pt x="11" y="337"/>
                  <a:pt x="25" y="337"/>
                </a:cubicBezTo>
                <a:cubicBezTo>
                  <a:pt x="39" y="337"/>
                  <a:pt x="52" y="325"/>
                  <a:pt x="52" y="311"/>
                </a:cubicBezTo>
                <a:cubicBezTo>
                  <a:pt x="52" y="310"/>
                  <a:pt x="51" y="308"/>
                  <a:pt x="51" y="307"/>
                </a:cubicBezTo>
                <a:cubicBezTo>
                  <a:pt x="55" y="303"/>
                  <a:pt x="55" y="303"/>
                  <a:pt x="55" y="303"/>
                </a:cubicBezTo>
                <a:cubicBezTo>
                  <a:pt x="118" y="345"/>
                  <a:pt x="186" y="350"/>
                  <a:pt x="260" y="306"/>
                </a:cubicBezTo>
                <a:cubicBezTo>
                  <a:pt x="291" y="337"/>
                  <a:pt x="291" y="337"/>
                  <a:pt x="291" y="337"/>
                </a:cubicBezTo>
                <a:cubicBezTo>
                  <a:pt x="333" y="295"/>
                  <a:pt x="333" y="295"/>
                  <a:pt x="333" y="295"/>
                </a:cubicBezTo>
                <a:cubicBezTo>
                  <a:pt x="302" y="264"/>
                  <a:pt x="302" y="264"/>
                  <a:pt x="302" y="264"/>
                </a:cubicBezTo>
                <a:cubicBezTo>
                  <a:pt x="390" y="131"/>
                  <a:pt x="273" y="0"/>
                  <a:pt x="167" y="4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  <a:effectLst>
            <a:outerShdw blurRad="330200" dist="203200" dir="2700000" algn="tl" rotWithShape="0">
              <a:prstClr val="black">
                <a:alpha val="14000"/>
              </a:prstClr>
            </a:outerShdw>
          </a:effectLst>
        </p:spPr>
        <p:txBody>
          <a:bodyPr vert="horz" wrap="square" lIns="91419" tIns="45709" rIns="91419" bIns="45709" numCol="1" anchor="t" anchorCtr="0" compatLnSpc="1"/>
          <a:lstStyle/>
          <a:p>
            <a:endParaRPr lang="zh-CN" altLang="en-US" sz="1800"/>
          </a:p>
        </p:txBody>
      </p:sp>
    </p:spTree>
  </p:cSld>
  <p:clrMapOvr>
    <a:masterClrMapping/>
  </p:clrMapOvr>
  <p:transition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8B652-C4AE-4A1E-8950-46533BD1AB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138B3-69C4-40C8-AA2B-9C6CC7D9C4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8.jpeg"/><Relationship Id="rId2" Type="http://schemas.openxmlformats.org/officeDocument/2006/relationships/tags" Target="../tags/tag3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11.jpe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.pn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image" Target="../media/image9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6" Type="http://schemas.openxmlformats.org/officeDocument/2006/relationships/tags" Target="../tags/tag27.xml"/><Relationship Id="rId5" Type="http://schemas.openxmlformats.org/officeDocument/2006/relationships/image" Target="../media/image14.jpeg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image" Target="../media/image9.png"/><Relationship Id="rId1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7" Type="http://schemas.openxmlformats.org/officeDocument/2006/relationships/notesSlide" Target="../notesSlides/notesSlide11.xml"/><Relationship Id="rId56" Type="http://schemas.openxmlformats.org/officeDocument/2006/relationships/slideLayout" Target="../slideLayouts/slideLayout3.xml"/><Relationship Id="rId55" Type="http://schemas.openxmlformats.org/officeDocument/2006/relationships/tags" Target="../tags/tag78.xml"/><Relationship Id="rId54" Type="http://schemas.openxmlformats.org/officeDocument/2006/relationships/tags" Target="../tags/tag77.xml"/><Relationship Id="rId53" Type="http://schemas.openxmlformats.org/officeDocument/2006/relationships/tags" Target="../tags/tag76.xml"/><Relationship Id="rId52" Type="http://schemas.openxmlformats.org/officeDocument/2006/relationships/tags" Target="../tags/tag75.xml"/><Relationship Id="rId51" Type="http://schemas.microsoft.com/office/2007/relationships/hdphoto" Target="../media/image24.wdp"/><Relationship Id="rId50" Type="http://schemas.openxmlformats.org/officeDocument/2006/relationships/image" Target="../media/image23.png"/><Relationship Id="rId5" Type="http://schemas.openxmlformats.org/officeDocument/2006/relationships/tags" Target="../tags/tag30.xml"/><Relationship Id="rId49" Type="http://schemas.openxmlformats.org/officeDocument/2006/relationships/tags" Target="../tags/tag74.xml"/><Relationship Id="rId48" Type="http://schemas.openxmlformats.org/officeDocument/2006/relationships/tags" Target="../tags/tag73.xml"/><Relationship Id="rId47" Type="http://schemas.openxmlformats.org/officeDocument/2006/relationships/tags" Target="../tags/tag72.xml"/><Relationship Id="rId46" Type="http://schemas.openxmlformats.org/officeDocument/2006/relationships/tags" Target="../tags/tag71.xml"/><Relationship Id="rId45" Type="http://schemas.openxmlformats.org/officeDocument/2006/relationships/tags" Target="../tags/tag70.xml"/><Relationship Id="rId44" Type="http://schemas.openxmlformats.org/officeDocument/2006/relationships/tags" Target="../tags/tag69.xml"/><Relationship Id="rId43" Type="http://schemas.openxmlformats.org/officeDocument/2006/relationships/tags" Target="../tags/tag68.xml"/><Relationship Id="rId42" Type="http://schemas.openxmlformats.org/officeDocument/2006/relationships/tags" Target="../tags/tag67.xml"/><Relationship Id="rId41" Type="http://schemas.openxmlformats.org/officeDocument/2006/relationships/tags" Target="../tags/tag66.xml"/><Relationship Id="rId40" Type="http://schemas.openxmlformats.org/officeDocument/2006/relationships/tags" Target="../tags/tag65.xml"/><Relationship Id="rId4" Type="http://schemas.openxmlformats.org/officeDocument/2006/relationships/tags" Target="../tags/tag29.xml"/><Relationship Id="rId39" Type="http://schemas.openxmlformats.org/officeDocument/2006/relationships/tags" Target="../tags/tag64.xml"/><Relationship Id="rId38" Type="http://schemas.openxmlformats.org/officeDocument/2006/relationships/tags" Target="../tags/tag63.xml"/><Relationship Id="rId37" Type="http://schemas.openxmlformats.org/officeDocument/2006/relationships/tags" Target="../tags/tag62.xml"/><Relationship Id="rId36" Type="http://schemas.openxmlformats.org/officeDocument/2006/relationships/tags" Target="../tags/tag61.xml"/><Relationship Id="rId35" Type="http://schemas.openxmlformats.org/officeDocument/2006/relationships/tags" Target="../tags/tag60.xml"/><Relationship Id="rId34" Type="http://schemas.openxmlformats.org/officeDocument/2006/relationships/tags" Target="../tags/tag59.xml"/><Relationship Id="rId33" Type="http://schemas.openxmlformats.org/officeDocument/2006/relationships/tags" Target="../tags/tag58.xml"/><Relationship Id="rId32" Type="http://schemas.openxmlformats.org/officeDocument/2006/relationships/tags" Target="../tags/tag57.xml"/><Relationship Id="rId31" Type="http://schemas.openxmlformats.org/officeDocument/2006/relationships/tags" Target="../tags/tag56.xml"/><Relationship Id="rId30" Type="http://schemas.openxmlformats.org/officeDocument/2006/relationships/tags" Target="../tags/tag55.xml"/><Relationship Id="rId3" Type="http://schemas.openxmlformats.org/officeDocument/2006/relationships/tags" Target="../tags/tag28.xml"/><Relationship Id="rId29" Type="http://schemas.openxmlformats.org/officeDocument/2006/relationships/tags" Target="../tags/tag54.xml"/><Relationship Id="rId28" Type="http://schemas.openxmlformats.org/officeDocument/2006/relationships/tags" Target="../tags/tag53.xml"/><Relationship Id="rId27" Type="http://schemas.openxmlformats.org/officeDocument/2006/relationships/tags" Target="../tags/tag52.xml"/><Relationship Id="rId26" Type="http://schemas.openxmlformats.org/officeDocument/2006/relationships/tags" Target="../tags/tag51.xml"/><Relationship Id="rId25" Type="http://schemas.openxmlformats.org/officeDocument/2006/relationships/tags" Target="../tags/tag50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tags" Target="../tags/tag45.xml"/><Relationship Id="rId2" Type="http://schemas.openxmlformats.org/officeDocument/2006/relationships/image" Target="../media/image22.png"/><Relationship Id="rId19" Type="http://schemas.openxmlformats.org/officeDocument/2006/relationships/tags" Target="../tags/tag44.xml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tags" Target="../tags/tag7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1.xml"/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6" Type="http://schemas.openxmlformats.org/officeDocument/2006/relationships/tags" Target="../tags/tag8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56124" y="1816579"/>
            <a:ext cx="9479280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zh-CN" altLang="en-US" sz="6000" b="1" kern="0" spc="3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ea"/>
              </a:rPr>
              <a:t>不忘初心 </a:t>
            </a:r>
            <a:r>
              <a:rPr lang="en-US" altLang="zh-CN" sz="6000" b="1" kern="0" spc="3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ea"/>
              </a:rPr>
              <a:t>— </a:t>
            </a:r>
            <a:r>
              <a:rPr lang="zh-CN" altLang="en-US" sz="6000" b="1" kern="0" spc="3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ea"/>
              </a:rPr>
              <a:t>坚守平凡岗位</a:t>
            </a:r>
            <a:endParaRPr lang="zh-CN" altLang="en-US" sz="6000" b="1" kern="0" spc="3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37790" y="4033520"/>
            <a:ext cx="5590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内科第一</a:t>
            </a:r>
            <a:r>
              <a:rPr lang="zh-CN" altLang="en-US" sz="4000"/>
              <a:t>党支部：公静</a:t>
            </a:r>
            <a:endParaRPr lang="zh-CN" altLang="en-US" sz="4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26896" y="2617225"/>
            <a:ext cx="747637" cy="89731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55" tIns="34277" rIns="68555" bIns="34277"/>
          <a:lstStyle/>
          <a:p>
            <a:endParaRPr lang="zh-CN" altLang="en-US" ker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431659" y="2697653"/>
            <a:ext cx="571442" cy="718805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55" tIns="34277" rIns="68555" bIns="34277"/>
          <a:lstStyle/>
          <a:p>
            <a:endParaRPr lang="zh-CN" altLang="en-US" kern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04538" y="2414588"/>
            <a:ext cx="1823085" cy="1354456"/>
            <a:chOff x="759135" y="5524775"/>
            <a:chExt cx="1823507" cy="1354769"/>
          </a:xfrm>
        </p:grpSpPr>
        <p:sp>
          <p:nvSpPr>
            <p:cNvPr id="7" name="MH_Others_2"/>
            <p:cNvSpPr txBox="1"/>
            <p:nvPr>
              <p:custDataLst>
                <p:tags r:id="rId2"/>
              </p:custDataLst>
            </p:nvPr>
          </p:nvSpPr>
          <p:spPr>
            <a:xfrm>
              <a:off x="982707" y="5524775"/>
              <a:ext cx="1396053" cy="929220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 defTabSz="914400">
                <a:defRPr/>
              </a:pPr>
              <a:r>
                <a:rPr lang="zh-CN" altLang="en-US" sz="4400" b="1" kern="0" spc="300" dirty="0">
                  <a:solidFill>
                    <a:schemeClr val="accent2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n-ea"/>
                </a:rPr>
                <a:t>目录</a:t>
              </a:r>
              <a:endParaRPr lang="zh-CN" altLang="en-US" sz="4400" b="1" kern="0" spc="3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ea"/>
              </a:endParaRPr>
            </a:p>
          </p:txBody>
        </p:sp>
        <p:sp>
          <p:nvSpPr>
            <p:cNvPr id="8" name="MH_Others_3"/>
            <p:cNvSpPr txBox="1"/>
            <p:nvPr>
              <p:custDataLst>
                <p:tags r:id="rId3"/>
              </p:custDataLst>
            </p:nvPr>
          </p:nvSpPr>
          <p:spPr>
            <a:xfrm>
              <a:off x="759135" y="6093867"/>
              <a:ext cx="1823507" cy="785677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 defTabSz="914400">
                <a:defRPr/>
              </a:pPr>
              <a:r>
                <a:rPr lang="en-US" altLang="zh-CN" kern="0" spc="300" dirty="0">
                  <a:solidFill>
                    <a:srgbClr val="C00000"/>
                  </a:solidFill>
                  <a:latin typeface="Impact" panose="020B0806030902050204" pitchFamily="34" charset="0"/>
                </a:rPr>
                <a:t>ONTENTS</a:t>
              </a:r>
              <a:endParaRPr lang="zh-CN" altLang="en-US" kern="0" spc="3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432935" y="1112520"/>
            <a:ext cx="674814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SzTx/>
            </a:pP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一、悟初心 </a:t>
            </a:r>
            <a:r>
              <a:rPr lang="en-US" altLang="zh-CN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— </a:t>
            </a: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感悟前辈</a:t>
            </a:r>
            <a:endParaRPr lang="zh-CN" altLang="en-US" sz="36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4433570" y="2013585"/>
            <a:ext cx="63531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二、守初心 </a:t>
            </a:r>
            <a:r>
              <a:rPr lang="en-US" altLang="zh-CN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— </a:t>
            </a: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坚守平凡岗位</a:t>
            </a:r>
            <a:endParaRPr lang="zh-CN" altLang="en-US" sz="36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4433570" y="2915285"/>
            <a:ext cx="656780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三、践初心 </a:t>
            </a:r>
            <a:r>
              <a:rPr lang="en-US" altLang="zh-CN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— </a:t>
            </a: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践行初心使命</a:t>
            </a:r>
            <a:endParaRPr lang="zh-CN" altLang="en-US" sz="36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4433570" y="3769360"/>
            <a:ext cx="651700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四、始初</a:t>
            </a: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心 </a:t>
            </a:r>
            <a:r>
              <a:rPr lang="en-US" altLang="zh-CN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— </a:t>
            </a:r>
            <a:r>
              <a:rPr lang="zh-CN" altLang="en-US" sz="36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源于热爱</a:t>
            </a:r>
            <a:endParaRPr lang="zh-CN" altLang="en-US" sz="36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4720404" y="4357192"/>
            <a:ext cx="699311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zh-CN" altLang="en-US" sz="28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4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4" grpId="0" animBg="1"/>
      <p:bldP spid="4" grpId="1" animBg="1"/>
      <p:bldP spid="5" grpId="0" animBg="1"/>
      <p:bldP spid="5" grpId="1" animBg="1"/>
      <p:bldP spid="9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86475" y="2531745"/>
            <a:ext cx="5556250" cy="189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习近平总书记指出：走得再远</a:t>
            </a:r>
            <a:r>
              <a:rPr kumimoji="0" lang="en-US" altLang="zh-CN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,</a:t>
            </a:r>
            <a:r>
              <a:rPr kumimoji="0" lang="zh-CN" altLang="en-US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走到再光辉的未来</a:t>
            </a:r>
            <a:r>
              <a:rPr kumimoji="0" lang="en-US" altLang="zh-CN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,</a:t>
            </a:r>
            <a:r>
              <a:rPr kumimoji="0" lang="zh-CN" altLang="en-US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也不能忘记走过的过去</a:t>
            </a:r>
            <a:r>
              <a:rPr kumimoji="0" lang="en-US" altLang="zh-CN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,</a:t>
            </a:r>
            <a:r>
              <a:rPr kumimoji="0" lang="zh-CN" altLang="en-US" sz="2800" b="0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不能忘记为什么出发。</a:t>
            </a:r>
            <a:endParaRPr kumimoji="0" lang="zh-CN" altLang="en-US" sz="2800" b="0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zh-CN" altLang="en-US" sz="2800" b="0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79390" y="1306830"/>
            <a:ext cx="5784850" cy="857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一、悟初心 </a:t>
            </a:r>
            <a:r>
              <a:rPr kumimoji="0" lang="en-US" altLang="zh-CN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— </a:t>
            </a:r>
            <a:r>
              <a:rPr kumimoji="0" lang="zh-CN" altLang="en-US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感悟前辈</a:t>
            </a:r>
            <a:endParaRPr kumimoji="0" lang="zh-CN" altLang="en-US" sz="3600" b="1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430395" y="1668780"/>
            <a:ext cx="3531235" cy="4095115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"/>
            </p:custDataLst>
          </p:nvPr>
        </p:nvSpPr>
        <p:spPr>
          <a:xfrm>
            <a:off x="567055" y="1668145"/>
            <a:ext cx="3634740" cy="4116070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MH_Text_1"/>
          <p:cNvSpPr/>
          <p:nvPr>
            <p:custDataLst>
              <p:tags r:id="rId4"/>
            </p:custDataLst>
          </p:nvPr>
        </p:nvSpPr>
        <p:spPr>
          <a:xfrm>
            <a:off x="273050" y="814705"/>
            <a:ext cx="11616690" cy="738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不以善小而不为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不以功力为标尺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以帮助他人为快乐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以利益众人为追求。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5"/>
            </p:custDataLst>
          </p:nvPr>
        </p:nvSpPr>
        <p:spPr>
          <a:xfrm>
            <a:off x="7751008" y="2060371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6"/>
            </p:custDataLst>
          </p:nvPr>
        </p:nvSpPr>
        <p:spPr>
          <a:xfrm>
            <a:off x="8113395" y="1681480"/>
            <a:ext cx="3265170" cy="390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 李保国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(1958年2月-2016年4月10日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),男,汉族,中共党员,河北省武邑县人,中国知名经济林专家，山区治理专家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7"/>
            </p:custDataLst>
          </p:nvPr>
        </p:nvSpPr>
        <p:spPr>
          <a:xfrm>
            <a:off x="7813675" y="1021715"/>
            <a:ext cx="3990340" cy="397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时尚中黑简体"/>
            </a:endParaRPr>
          </a:p>
        </p:txBody>
      </p:sp>
      <p:sp>
        <p:nvSpPr>
          <p:cNvPr id="30" name="MH_Text_1"/>
          <p:cNvSpPr/>
          <p:nvPr>
            <p:custDataLst>
              <p:tags r:id="rId8"/>
            </p:custDataLst>
          </p:nvPr>
        </p:nvSpPr>
        <p:spPr>
          <a:xfrm>
            <a:off x="7751007" y="4607739"/>
            <a:ext cx="328436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9"/>
            </p:custDataLst>
          </p:nvPr>
        </p:nvSpPr>
        <p:spPr>
          <a:xfrm>
            <a:off x="7751008" y="4995117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1085" y="267335"/>
            <a:ext cx="10429875" cy="547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1" grpId="0" bldLvl="0" animBg="1"/>
      <p:bldP spid="22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245610" y="1574800"/>
            <a:ext cx="3360420" cy="4168775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56895" y="1574165"/>
            <a:ext cx="3462655" cy="4169410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MH_Text_1"/>
          <p:cNvSpPr/>
          <p:nvPr>
            <p:custDataLst>
              <p:tags r:id="rId3"/>
            </p:custDataLst>
          </p:nvPr>
        </p:nvSpPr>
        <p:spPr>
          <a:xfrm>
            <a:off x="133350" y="880745"/>
            <a:ext cx="11994515" cy="561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廖俊波同志用最果敢的行动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最无私的付出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最无畏的牺牲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诠释了公仆情怀。</a:t>
            </a:r>
            <a:endParaRPr lang="zh-CN" altLang="en-US" sz="2800" b="1">
              <a:solidFill>
                <a:schemeClr val="tx1"/>
              </a:solidFill>
              <a:latin typeface="+mn-ea"/>
            </a:endParaRPr>
          </a:p>
          <a:p>
            <a:pPr indent="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  <a:p>
            <a:pPr indent="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  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  <a:p>
            <a:pPr indent="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4"/>
            </p:custDataLst>
          </p:nvPr>
        </p:nvSpPr>
        <p:spPr>
          <a:xfrm>
            <a:off x="7751008" y="2060371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5"/>
            </p:custDataLst>
          </p:nvPr>
        </p:nvSpPr>
        <p:spPr>
          <a:xfrm>
            <a:off x="7751007" y="3140366"/>
            <a:ext cx="328436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6"/>
            </p:custDataLst>
          </p:nvPr>
        </p:nvSpPr>
        <p:spPr>
          <a:xfrm>
            <a:off x="7750810" y="1574165"/>
            <a:ext cx="4114800" cy="4474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廖俊波，男，汉族，1968年8月出生，福建浦城人，1990年8月参加工作，1992年7月加入中国共产党，中央党校研究生学历。曾任福建省南平市委常委、常务副市长、武夷新区党工委书记。      2017年3月18日傍晚，廖俊波出差途中遭遇车祸，经抢救无效因公殉职，年仅49岁。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时尚中黑简体"/>
            </a:endParaRPr>
          </a:p>
        </p:txBody>
      </p:sp>
      <p:sp>
        <p:nvSpPr>
          <p:cNvPr id="30" name="MH_Text_1"/>
          <p:cNvSpPr/>
          <p:nvPr>
            <p:custDataLst>
              <p:tags r:id="rId7"/>
            </p:custDataLst>
          </p:nvPr>
        </p:nvSpPr>
        <p:spPr>
          <a:xfrm>
            <a:off x="7751007" y="4607739"/>
            <a:ext cx="328436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8"/>
            </p:custDataLst>
          </p:nvPr>
        </p:nvSpPr>
        <p:spPr>
          <a:xfrm>
            <a:off x="7751008" y="4995117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99185" y="267335"/>
            <a:ext cx="10429875" cy="547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1" grpId="0" bldLvl="0" animBg="1"/>
      <p:bldP spid="22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347845" y="1317625"/>
            <a:ext cx="3317875" cy="4476750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MH_Text_1"/>
          <p:cNvSpPr/>
          <p:nvPr>
            <p:custDataLst>
              <p:tags r:id="rId2"/>
            </p:custDataLst>
          </p:nvPr>
        </p:nvSpPr>
        <p:spPr>
          <a:xfrm>
            <a:off x="7750810" y="1043940"/>
            <a:ext cx="3284220" cy="4819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 altLang="zh-CN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     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3"/>
            </p:custDataLst>
          </p:nvPr>
        </p:nvSpPr>
        <p:spPr>
          <a:xfrm>
            <a:off x="7751008" y="2060371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4"/>
            </p:custDataLst>
          </p:nvPr>
        </p:nvSpPr>
        <p:spPr>
          <a:xfrm>
            <a:off x="7751007" y="3140366"/>
            <a:ext cx="328436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pPr indent="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5"/>
            </p:custDataLst>
          </p:nvPr>
        </p:nvSpPr>
        <p:spPr>
          <a:xfrm>
            <a:off x="7750810" y="1317625"/>
            <a:ext cx="3990975" cy="4088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  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于洋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现任第十四届全国人大代表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齐齐哈尔医学院附属第一医院神经内科四病区护士长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副主任护师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副护理部主任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  <a:sym typeface="+mn-ea"/>
              </a:rPr>
              <a:t>副教授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时尚中黑简体"/>
            </a:endParaRPr>
          </a:p>
          <a:p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  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疫情发生后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她冲锋在前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扎实工作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第一时间请战奔赴湖北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担当起齐医附属一院援鄂医疗队分队长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临时党支部书记的重任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,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让党旗在防疫一线高高飘扬</a:t>
            </a:r>
            <a:r>
              <a:rPr lang="zh-CN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时尚中黑简体"/>
              </a:rPr>
              <a:t>。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时尚中黑简体"/>
            </a:endParaRPr>
          </a:p>
        </p:txBody>
      </p:sp>
      <p:sp>
        <p:nvSpPr>
          <p:cNvPr id="31" name="MH_Text_1"/>
          <p:cNvSpPr/>
          <p:nvPr>
            <p:custDataLst>
              <p:tags r:id="rId6"/>
            </p:custDataLst>
          </p:nvPr>
        </p:nvSpPr>
        <p:spPr>
          <a:xfrm>
            <a:off x="1214318" y="1182577"/>
            <a:ext cx="3990167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44" tIns="0" rIns="159944" bIns="0" rtlCol="0" anchor="t">
            <a:noAutofit/>
          </a:bodyPr>
          <a:lstStyle/>
          <a:p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61085" y="267335"/>
            <a:ext cx="10429875" cy="547370"/>
          </a:xfrm>
          <a:prstGeom prst="rect">
            <a:avLst/>
          </a:prstGeom>
        </p:spPr>
      </p:pic>
      <p:pic>
        <p:nvPicPr>
          <p:cNvPr id="100" name="图片 99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8300" y="1317625"/>
            <a:ext cx="3592830" cy="4474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94310" y="537210"/>
            <a:ext cx="11624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于洋护士长向党组织表达心迹：国家有难</a:t>
            </a:r>
            <a:r>
              <a:rPr lang="en-US" altLang="zh-CN" sz="3200" b="1"/>
              <a:t>,</a:t>
            </a:r>
            <a:r>
              <a:rPr lang="zh-CN" altLang="en-US" sz="3200" b="1"/>
              <a:t>人民需要</a:t>
            </a:r>
            <a:r>
              <a:rPr lang="en-US" altLang="zh-CN" sz="3200" b="1"/>
              <a:t>,</a:t>
            </a:r>
            <a:r>
              <a:rPr lang="zh-CN" altLang="en-US" sz="3200" b="1"/>
              <a:t>我义不容辞</a:t>
            </a:r>
            <a:r>
              <a:rPr lang="zh-CN" altLang="en-US" sz="3600"/>
              <a:t>。</a:t>
            </a: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1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96000" y="3339432"/>
            <a:ext cx="4320619" cy="598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27145" y="1253060"/>
            <a:ext cx="6335238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二、守初心</a:t>
            </a:r>
            <a:r>
              <a:rPr kumimoji="0" lang="en-US" altLang="zh-CN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— </a:t>
            </a:r>
            <a:r>
              <a:rPr kumimoji="0" lang="zh-CN" altLang="en-US" sz="36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坚守平凡岗位</a:t>
            </a:r>
            <a:endParaRPr kumimoji="0" lang="zh-CN" altLang="en-US" sz="3600" b="1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08370" y="2531745"/>
            <a:ext cx="5619115" cy="1306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   </a:t>
            </a:r>
            <a:r>
              <a:rPr lang="zh-CN" altLang="en-US" sz="2800"/>
              <a:t>习近平总书记强调：“守初心，就是要牢记全心全意为人民服务的根本宗旨</a:t>
            </a:r>
            <a:r>
              <a:rPr lang="en-US" altLang="zh-CN" sz="2800"/>
              <a:t>,</a:t>
            </a:r>
            <a:r>
              <a:rPr lang="zh-CN" altLang="en-US" sz="2800"/>
              <a:t>以坚定的理想信念坚守初心”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37590" y="229235"/>
            <a:ext cx="10429875" cy="5473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4145" y="942975"/>
            <a:ext cx="11903710" cy="678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 b="1">
                <a:sym typeface="+mn-ea"/>
              </a:rPr>
              <a:t>护理服务只有起点</a:t>
            </a:r>
            <a:r>
              <a:rPr lang="en-US" altLang="zh-CN" sz="2800" b="1">
                <a:sym typeface="+mn-ea"/>
              </a:rPr>
              <a:t>,</a:t>
            </a:r>
            <a:r>
              <a:rPr lang="zh-CN" altLang="en-US" sz="2800" b="1">
                <a:sym typeface="+mn-ea"/>
              </a:rPr>
              <a:t>没有终点</a:t>
            </a:r>
            <a:r>
              <a:rPr lang="en-US" altLang="zh-CN" sz="2800" b="1">
                <a:sym typeface="+mn-ea"/>
              </a:rPr>
              <a:t>,</a:t>
            </a:r>
            <a:r>
              <a:rPr lang="zh-CN" altLang="en-US" sz="2800" b="1">
                <a:sym typeface="+mn-ea"/>
              </a:rPr>
              <a:t>用真诚的心</a:t>
            </a:r>
            <a:r>
              <a:rPr lang="en-US" altLang="zh-CN" sz="2800" b="1">
                <a:sym typeface="+mn-ea"/>
              </a:rPr>
              <a:t>,</a:t>
            </a:r>
            <a:r>
              <a:rPr lang="zh-CN" altLang="en-US" sz="2800" b="1">
                <a:sym typeface="+mn-ea"/>
              </a:rPr>
              <a:t>善待病人</a:t>
            </a:r>
            <a:r>
              <a:rPr lang="en-US" altLang="zh-CN" sz="2800" b="1">
                <a:sym typeface="+mn-ea"/>
              </a:rPr>
              <a:t>,</a:t>
            </a:r>
            <a:r>
              <a:rPr lang="zh-CN" altLang="en-US" sz="2800" b="1">
                <a:sym typeface="+mn-ea"/>
              </a:rPr>
              <a:t>用真诚的爱</a:t>
            </a:r>
            <a:r>
              <a:rPr lang="en-US" altLang="zh-CN" sz="2800" b="1">
                <a:sym typeface="+mn-ea"/>
              </a:rPr>
              <a:t>,</a:t>
            </a:r>
            <a:r>
              <a:rPr lang="zh-CN" altLang="en-US" sz="2800" b="1">
                <a:sym typeface="+mn-ea"/>
              </a:rPr>
              <a:t>延长生命</a:t>
            </a:r>
            <a:r>
              <a:rPr lang="zh-CN" altLang="en-US" sz="2400" b="1">
                <a:sym typeface="+mn-ea"/>
              </a:rPr>
              <a:t>！</a:t>
            </a:r>
            <a:endParaRPr lang="zh-CN" altLang="en-US" sz="2400" b="1"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970915" y="395605"/>
            <a:ext cx="10496550" cy="547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uFillTx/>
              </a:rPr>
              <a:t>有人说：最难的是坚持</a:t>
            </a:r>
            <a:r>
              <a:rPr lang="en-US" altLang="zh-CN" sz="2800" b="1">
                <a:solidFill>
                  <a:schemeClr val="tx1"/>
                </a:solidFill>
                <a:uFillTx/>
              </a:rPr>
              <a:t> ,</a:t>
            </a:r>
            <a:r>
              <a:rPr lang="zh-CN" altLang="en-US" sz="2800" b="1">
                <a:solidFill>
                  <a:schemeClr val="tx1"/>
                </a:solidFill>
                <a:uFillTx/>
              </a:rPr>
              <a:t>最苦的是等候</a:t>
            </a:r>
            <a:r>
              <a:rPr lang="en-US" altLang="zh-CN" sz="2800" b="1">
                <a:solidFill>
                  <a:schemeClr val="tx1"/>
                </a:solidFill>
                <a:uFillTx/>
              </a:rPr>
              <a:t> ,</a:t>
            </a:r>
            <a:r>
              <a:rPr lang="zh-CN" altLang="en-US" sz="2800" b="1">
                <a:solidFill>
                  <a:schemeClr val="tx1"/>
                </a:solidFill>
                <a:uFillTx/>
              </a:rPr>
              <a:t>最美的是奉献</a:t>
            </a:r>
            <a:r>
              <a:rPr lang="en-US" altLang="zh-CN" sz="2800" b="1">
                <a:solidFill>
                  <a:schemeClr val="tx1"/>
                </a:solidFill>
                <a:uFillTx/>
              </a:rPr>
              <a:t>!</a:t>
            </a:r>
            <a:endParaRPr lang="en-US" altLang="zh-CN" sz="2800" b="1">
              <a:solidFill>
                <a:schemeClr val="tx1"/>
              </a:solidFill>
              <a:uFillTx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39775" y="1622425"/>
            <a:ext cx="6261735" cy="4085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8480"/>
          <a:stretch>
            <a:fillRect/>
          </a:stretch>
        </p:blipFill>
        <p:spPr>
          <a:xfrm>
            <a:off x="7498715" y="1623060"/>
            <a:ext cx="3065145" cy="4047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57470" y="1256030"/>
            <a:ext cx="623760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三、践初心</a:t>
            </a:r>
            <a:r>
              <a:rPr kumimoji="0" lang="en-US" altLang="zh-CN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— </a:t>
            </a:r>
            <a:r>
              <a:rPr kumimoji="0" lang="zh-CN" altLang="en-US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践行使命</a:t>
            </a:r>
            <a:endParaRPr kumimoji="0" lang="zh-CN" altLang="en-US" sz="4000" b="1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32525" y="2447290"/>
            <a:ext cx="4935220" cy="1962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习近平总书记：有责任有担当，青春才会</a:t>
            </a:r>
            <a:r>
              <a:rPr lang="zh-CN" altLang="en-US" sz="28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闪光。</a:t>
            </a:r>
            <a:endParaRPr lang="zh-CN" altLang="en-US" sz="280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  <a:sym typeface="+mn-ea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一代人有一代人的担当</a:t>
            </a:r>
            <a:endParaRPr lang="zh-CN" altLang="en-US" sz="280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  <a:sym typeface="+mn-ea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lang="zh-CN" altLang="en-US" sz="280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590" y="219710"/>
            <a:ext cx="10429875" cy="5473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1340" y="366395"/>
            <a:ext cx="1101280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       </a:t>
            </a:r>
            <a:r>
              <a:rPr lang="zh-CN" altLang="en-US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我院一代代护理工作者</a:t>
            </a:r>
            <a:r>
              <a:rPr lang="en-US" altLang="zh-CN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,</a:t>
            </a:r>
            <a:r>
              <a:rPr lang="zh-CN" altLang="en-US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秉承着全心全意为人民服务宗旨</a:t>
            </a:r>
            <a:r>
              <a:rPr lang="en-US" altLang="zh-CN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,</a:t>
            </a:r>
            <a:r>
              <a:rPr lang="zh-CN" altLang="en-US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持续改善护理服务</a:t>
            </a:r>
            <a:r>
              <a:rPr lang="en-US" altLang="zh-CN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,</a:t>
            </a:r>
            <a:r>
              <a:rPr lang="zh-CN" altLang="en-US" sz="24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始终坚持以病人为中心</a:t>
            </a:r>
            <a:r>
              <a:rPr lang="zh-CN" altLang="en-US" sz="3200" b="1"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。</a:t>
            </a:r>
            <a:endParaRPr lang="zh-CN" altLang="en-US" sz="3200" b="1">
              <a:uFillTx/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" y="3708400"/>
            <a:ext cx="3611245" cy="23075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0" y="1319530"/>
            <a:ext cx="3322320" cy="21742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210" y="1319530"/>
            <a:ext cx="3508375" cy="21742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365" y="3708400"/>
            <a:ext cx="3329305" cy="20935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130" y="3696970"/>
            <a:ext cx="3549650" cy="21056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" y="1319530"/>
            <a:ext cx="3615690" cy="2174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7390" y="742950"/>
            <a:ext cx="7019925" cy="4781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>
                <a:solidFill>
                  <a:schemeClr val="tx1"/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2023.05.17</a:t>
            </a:r>
            <a:r>
              <a:rPr lang="zh-CN" altLang="en-US" sz="2800">
                <a:solidFill>
                  <a:schemeClr val="tx1"/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统计（</a:t>
            </a:r>
            <a:r>
              <a:rPr lang="en-US" altLang="zh-CN" sz="2800">
                <a:solidFill>
                  <a:schemeClr val="tx1"/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11:30-13:30)</a:t>
            </a:r>
            <a:endParaRPr lang="zh-CN" altLang="en-US" sz="2400">
              <a:solidFill>
                <a:schemeClr val="tx1"/>
              </a:solidFill>
              <a:uFillTx/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060" y="194945"/>
            <a:ext cx="10429875" cy="5473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320" y="1659890"/>
            <a:ext cx="3855085" cy="422021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8305" y="1588770"/>
            <a:ext cx="5300345" cy="4291330"/>
            <a:chOff x="603158" y="1236541"/>
            <a:chExt cx="4308572" cy="5203122"/>
          </a:xfrm>
        </p:grpSpPr>
        <p:sp>
          <p:nvSpPr>
            <p:cNvPr id="6" name="圆角矩形 67"/>
            <p:cNvSpPr/>
            <p:nvPr>
              <p:custDataLst>
                <p:tags r:id="rId3"/>
              </p:custDataLst>
            </p:nvPr>
          </p:nvSpPr>
          <p:spPr>
            <a:xfrm>
              <a:off x="603158" y="2150327"/>
              <a:ext cx="1985275" cy="1041400"/>
            </a:xfrm>
            <a:prstGeom prst="roundRect">
              <a:avLst>
                <a:gd name="adj" fmla="val 1989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p>
              <a:pPr algn="ctr"/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圆角矩形 68"/>
            <p:cNvSpPr/>
            <p:nvPr>
              <p:custDataLst>
                <p:tags r:id="rId4"/>
              </p:custDataLst>
            </p:nvPr>
          </p:nvSpPr>
          <p:spPr>
            <a:xfrm>
              <a:off x="704782" y="2255156"/>
              <a:ext cx="1737599" cy="828616"/>
            </a:xfrm>
            <a:prstGeom prst="roundRect">
              <a:avLst>
                <a:gd name="adj" fmla="val 1545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p>
              <a:pPr algn="ctr"/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8" name="圆角矩形 69"/>
            <p:cNvSpPr/>
            <p:nvPr>
              <p:custDataLst>
                <p:tags r:id="rId5"/>
              </p:custDataLst>
            </p:nvPr>
          </p:nvSpPr>
          <p:spPr>
            <a:xfrm>
              <a:off x="846297" y="1318777"/>
              <a:ext cx="4065433" cy="5120886"/>
            </a:xfrm>
            <a:prstGeom prst="roundRect">
              <a:avLst>
                <a:gd name="adj" fmla="val 4670"/>
              </a:avLst>
            </a:prstGeom>
            <a:solidFill>
              <a:srgbClr val="9C0D13"/>
            </a:solidFill>
            <a:ln w="22225">
              <a:solidFill>
                <a:schemeClr val="accent1"/>
              </a:soli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p>
              <a:pPr algn="ctr"/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9" name="圆角矩形 70"/>
            <p:cNvSpPr/>
            <p:nvPr>
              <p:custDataLst>
                <p:tags r:id="rId6"/>
              </p:custDataLst>
            </p:nvPr>
          </p:nvSpPr>
          <p:spPr>
            <a:xfrm>
              <a:off x="1041388" y="1563264"/>
              <a:ext cx="3710044" cy="4571902"/>
            </a:xfrm>
            <a:prstGeom prst="roundRect">
              <a:avLst>
                <a:gd name="adj" fmla="val 3438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p>
              <a:pPr lvl="0" algn="ctr">
                <a:defRPr/>
              </a:pPr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lvl="0" algn="ctr">
                <a:defRPr/>
              </a:pPr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lvl="0" algn="ctr">
                <a:defRPr/>
              </a:pPr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lvl="0" algn="ctr">
                <a:defRPr/>
              </a:pPr>
              <a:endParaRPr lang="zh-CN" altLang="en-US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0" name="任意多边形 71"/>
            <p:cNvSpPr/>
            <p:nvPr>
              <p:custDataLst>
                <p:tags r:id="rId7"/>
              </p:custDataLst>
            </p:nvPr>
          </p:nvSpPr>
          <p:spPr bwMode="auto">
            <a:xfrm>
              <a:off x="782863" y="2397361"/>
              <a:ext cx="1016317" cy="580283"/>
            </a:xfrm>
            <a:custGeom>
              <a:avLst/>
              <a:gdLst>
                <a:gd name="connsiteX0" fmla="*/ 0 w 1232570"/>
                <a:gd name="connsiteY0" fmla="*/ 0 h 1080876"/>
                <a:gd name="connsiteX1" fmla="*/ 13985 w 1232570"/>
                <a:gd name="connsiteY1" fmla="*/ 0 h 1080876"/>
                <a:gd name="connsiteX2" fmla="*/ 90502 w 1232570"/>
                <a:gd name="connsiteY2" fmla="*/ 0 h 1080876"/>
                <a:gd name="connsiteX3" fmla="*/ 150524 w 1232570"/>
                <a:gd name="connsiteY3" fmla="*/ 0 h 1080876"/>
                <a:gd name="connsiteX4" fmla="*/ 156832 w 1232570"/>
                <a:gd name="connsiteY4" fmla="*/ 0 h 1080876"/>
                <a:gd name="connsiteX5" fmla="*/ 213704 w 1232570"/>
                <a:gd name="connsiteY5" fmla="*/ 0 h 1080876"/>
                <a:gd name="connsiteX6" fmla="*/ 237954 w 1232570"/>
                <a:gd name="connsiteY6" fmla="*/ 0 h 1080876"/>
                <a:gd name="connsiteX7" fmla="*/ 261845 w 1232570"/>
                <a:gd name="connsiteY7" fmla="*/ 0 h 1080876"/>
                <a:gd name="connsiteX8" fmla="*/ 301983 w 1232570"/>
                <a:gd name="connsiteY8" fmla="*/ 0 h 1080876"/>
                <a:gd name="connsiteX9" fmla="*/ 314471 w 1232570"/>
                <a:gd name="connsiteY9" fmla="*/ 0 h 1080876"/>
                <a:gd name="connsiteX10" fmla="*/ 361158 w 1232570"/>
                <a:gd name="connsiteY10" fmla="*/ 0 h 1080876"/>
                <a:gd name="connsiteX11" fmla="*/ 378443 w 1232570"/>
                <a:gd name="connsiteY11" fmla="*/ 0 h 1080876"/>
                <a:gd name="connsiteX12" fmla="*/ 380801 w 1232570"/>
                <a:gd name="connsiteY12" fmla="*/ 0 h 1080876"/>
                <a:gd name="connsiteX13" fmla="*/ 397052 w 1232570"/>
                <a:gd name="connsiteY13" fmla="*/ 0 h 1080876"/>
                <a:gd name="connsiteX14" fmla="*/ 423245 w 1232570"/>
                <a:gd name="connsiteY14" fmla="*/ 0 h 1080876"/>
                <a:gd name="connsiteX15" fmla="*/ 437673 w 1232570"/>
                <a:gd name="connsiteY15" fmla="*/ 0 h 1080876"/>
                <a:gd name="connsiteX16" fmla="*/ 465873 w 1232570"/>
                <a:gd name="connsiteY16" fmla="*/ 0 h 1080876"/>
                <a:gd name="connsiteX17" fmla="*/ 506837 w 1232570"/>
                <a:gd name="connsiteY17" fmla="*/ 0 h 1080876"/>
                <a:gd name="connsiteX18" fmla="*/ 542389 w 1232570"/>
                <a:gd name="connsiteY18" fmla="*/ 0 h 1080876"/>
                <a:gd name="connsiteX19" fmla="*/ 558813 w 1232570"/>
                <a:gd name="connsiteY19" fmla="*/ 0 h 1080876"/>
                <a:gd name="connsiteX20" fmla="*/ 596056 w 1232570"/>
                <a:gd name="connsiteY20" fmla="*/ 0 h 1080876"/>
                <a:gd name="connsiteX21" fmla="*/ 608720 w 1232570"/>
                <a:gd name="connsiteY21" fmla="*/ 0 h 1080876"/>
                <a:gd name="connsiteX22" fmla="*/ 621020 w 1232570"/>
                <a:gd name="connsiteY22" fmla="*/ 0 h 1080876"/>
                <a:gd name="connsiteX23" fmla="*/ 647214 w 1232570"/>
                <a:gd name="connsiteY23" fmla="*/ 0 h 1080876"/>
                <a:gd name="connsiteX24" fmla="*/ 665591 w 1232570"/>
                <a:gd name="connsiteY24" fmla="*/ 0 h 1080876"/>
                <a:gd name="connsiteX25" fmla="*/ 875132 w 1232570"/>
                <a:gd name="connsiteY25" fmla="*/ 0 h 1080876"/>
                <a:gd name="connsiteX26" fmla="*/ 970922 w 1232570"/>
                <a:gd name="connsiteY26" fmla="*/ 55020 h 1080876"/>
                <a:gd name="connsiteX27" fmla="*/ 1219266 w 1232570"/>
                <a:gd name="connsiteY27" fmla="*/ 485418 h 1080876"/>
                <a:gd name="connsiteX28" fmla="*/ 1219266 w 1232570"/>
                <a:gd name="connsiteY28" fmla="*/ 595458 h 1080876"/>
                <a:gd name="connsiteX29" fmla="*/ 970922 w 1232570"/>
                <a:gd name="connsiteY29" fmla="*/ 1025856 h 1080876"/>
                <a:gd name="connsiteX30" fmla="*/ 875132 w 1232570"/>
                <a:gd name="connsiteY30" fmla="*/ 1080876 h 1080876"/>
                <a:gd name="connsiteX31" fmla="*/ 647214 w 1232570"/>
                <a:gd name="connsiteY31" fmla="*/ 1080876 h 1080876"/>
                <a:gd name="connsiteX32" fmla="*/ 423245 w 1232570"/>
                <a:gd name="connsiteY32" fmla="*/ 1080876 h 1080876"/>
                <a:gd name="connsiteX33" fmla="*/ 378443 w 1232570"/>
                <a:gd name="connsiteY33" fmla="*/ 1080876 h 1080876"/>
                <a:gd name="connsiteX34" fmla="*/ 150524 w 1232570"/>
                <a:gd name="connsiteY34" fmla="*/ 1080876 h 1080876"/>
                <a:gd name="connsiteX35" fmla="*/ 0 w 1232570"/>
                <a:gd name="connsiteY35" fmla="*/ 1080876 h 108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570" h="1080876">
                  <a:moveTo>
                    <a:pt x="0" y="0"/>
                  </a:moveTo>
                  <a:lnTo>
                    <a:pt x="13985" y="0"/>
                  </a:lnTo>
                  <a:cubicBezTo>
                    <a:pt x="41269" y="0"/>
                    <a:pt x="66735" y="0"/>
                    <a:pt x="90502" y="0"/>
                  </a:cubicBezTo>
                  <a:lnTo>
                    <a:pt x="150524" y="0"/>
                  </a:lnTo>
                  <a:lnTo>
                    <a:pt x="156832" y="0"/>
                  </a:lnTo>
                  <a:cubicBezTo>
                    <a:pt x="177325" y="0"/>
                    <a:pt x="196242" y="0"/>
                    <a:pt x="213704" y="0"/>
                  </a:cubicBezTo>
                  <a:lnTo>
                    <a:pt x="237954" y="0"/>
                  </a:lnTo>
                  <a:lnTo>
                    <a:pt x="261845" y="0"/>
                  </a:lnTo>
                  <a:cubicBezTo>
                    <a:pt x="276518" y="0"/>
                    <a:pt x="289856" y="0"/>
                    <a:pt x="301983" y="0"/>
                  </a:cubicBezTo>
                  <a:lnTo>
                    <a:pt x="314471" y="0"/>
                  </a:lnTo>
                  <a:lnTo>
                    <a:pt x="361158" y="0"/>
                  </a:lnTo>
                  <a:lnTo>
                    <a:pt x="378443" y="0"/>
                  </a:lnTo>
                  <a:lnTo>
                    <a:pt x="380801" y="0"/>
                  </a:lnTo>
                  <a:lnTo>
                    <a:pt x="397052" y="0"/>
                  </a:lnTo>
                  <a:cubicBezTo>
                    <a:pt x="423245" y="0"/>
                    <a:pt x="423245" y="0"/>
                    <a:pt x="423245" y="0"/>
                  </a:cubicBezTo>
                  <a:lnTo>
                    <a:pt x="437673" y="0"/>
                  </a:lnTo>
                  <a:lnTo>
                    <a:pt x="465873" y="0"/>
                  </a:lnTo>
                  <a:lnTo>
                    <a:pt x="506837" y="0"/>
                  </a:lnTo>
                  <a:lnTo>
                    <a:pt x="542389" y="0"/>
                  </a:lnTo>
                  <a:lnTo>
                    <a:pt x="558813" y="0"/>
                  </a:lnTo>
                  <a:cubicBezTo>
                    <a:pt x="573547" y="0"/>
                    <a:pt x="585824" y="0"/>
                    <a:pt x="596056" y="0"/>
                  </a:cubicBezTo>
                  <a:lnTo>
                    <a:pt x="608720" y="0"/>
                  </a:lnTo>
                  <a:lnTo>
                    <a:pt x="621020" y="0"/>
                  </a:lnTo>
                  <a:cubicBezTo>
                    <a:pt x="647214" y="0"/>
                    <a:pt x="647214" y="0"/>
                    <a:pt x="647214" y="0"/>
                  </a:cubicBezTo>
                  <a:lnTo>
                    <a:pt x="665591" y="0"/>
                  </a:lnTo>
                  <a:cubicBezTo>
                    <a:pt x="875132" y="0"/>
                    <a:pt x="875132" y="0"/>
                    <a:pt x="875132" y="0"/>
                  </a:cubicBezTo>
                  <a:cubicBezTo>
                    <a:pt x="910609" y="0"/>
                    <a:pt x="953183" y="24848"/>
                    <a:pt x="970922" y="55020"/>
                  </a:cubicBezTo>
                  <a:cubicBezTo>
                    <a:pt x="1219266" y="485418"/>
                    <a:pt x="1219266" y="485418"/>
                    <a:pt x="1219266" y="485418"/>
                  </a:cubicBezTo>
                  <a:cubicBezTo>
                    <a:pt x="1237005" y="515590"/>
                    <a:pt x="1237005" y="565286"/>
                    <a:pt x="1219266" y="595458"/>
                  </a:cubicBezTo>
                  <a:cubicBezTo>
                    <a:pt x="970922" y="1025856"/>
                    <a:pt x="970922" y="1025856"/>
                    <a:pt x="970922" y="1025856"/>
                  </a:cubicBezTo>
                  <a:cubicBezTo>
                    <a:pt x="953183" y="1056029"/>
                    <a:pt x="910609" y="1080876"/>
                    <a:pt x="875132" y="1080876"/>
                  </a:cubicBezTo>
                  <a:lnTo>
                    <a:pt x="647214" y="1080876"/>
                  </a:lnTo>
                  <a:lnTo>
                    <a:pt x="423245" y="1080876"/>
                  </a:lnTo>
                  <a:lnTo>
                    <a:pt x="378443" y="1080876"/>
                  </a:lnTo>
                  <a:lnTo>
                    <a:pt x="150524" y="1080876"/>
                  </a:lnTo>
                  <a:lnTo>
                    <a:pt x="0" y="1080876"/>
                  </a:lnTo>
                  <a:close/>
                </a:path>
              </a:pathLst>
            </a:custGeom>
            <a:solidFill>
              <a:srgbClr val="01A9BB"/>
            </a:solidFill>
            <a:ln w="25400">
              <a:noFill/>
            </a:ln>
            <a:effectLst>
              <a:outerShdw blurRad="381000" dist="114300" dir="2700000" algn="tl" rotWithShape="0">
                <a:prstClr val="black">
                  <a:alpha val="4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 sz="24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176722" y="1596676"/>
              <a:ext cx="3485832" cy="234632"/>
              <a:chOff x="2149634" y="1165384"/>
              <a:chExt cx="3485832" cy="23463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5" name="椭圆 74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76" name="椭圆 75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3" name="椭圆 72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74" name="椭圆 73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1" name="椭圆 70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72" name="椭圆 71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9" name="椭圆 68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70" name="椭圆 69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68" name="椭圆 67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19" name="椭圆 18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20" name="椭圆 19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22" name="椭圆 21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23" name="椭圆 22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25" name="椭圆 24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26" name="椭圆 25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28" name="椭圆 27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  <p:sp>
              <p:nvSpPr>
                <p:cNvPr id="29" name="椭圆 28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24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1237180" y="1236541"/>
              <a:ext cx="94671" cy="485003"/>
              <a:chOff x="2244442" y="772895"/>
              <a:chExt cx="94671" cy="485002"/>
            </a:xfrm>
          </p:grpSpPr>
          <p:sp>
            <p:nvSpPr>
              <p:cNvPr id="31" name="圆角矩形 104"/>
              <p:cNvSpPr/>
              <p:nvPr>
                <p:custDataLst>
                  <p:tags r:id="rId28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32" name="圆角矩形 105"/>
              <p:cNvSpPr/>
              <p:nvPr>
                <p:custDataLst>
                  <p:tags r:id="rId29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599834" y="1236541"/>
              <a:ext cx="94671" cy="485003"/>
              <a:chOff x="2244442" y="772895"/>
              <a:chExt cx="94671" cy="485002"/>
            </a:xfrm>
          </p:grpSpPr>
          <p:sp>
            <p:nvSpPr>
              <p:cNvPr id="34" name="圆角矩形 107"/>
              <p:cNvSpPr/>
              <p:nvPr>
                <p:custDataLst>
                  <p:tags r:id="rId30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35" name="圆角矩形 108"/>
              <p:cNvSpPr/>
              <p:nvPr>
                <p:custDataLst>
                  <p:tags r:id="rId31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962490" y="1236541"/>
              <a:ext cx="94671" cy="485003"/>
              <a:chOff x="2244442" y="772895"/>
              <a:chExt cx="94671" cy="485002"/>
            </a:xfrm>
          </p:grpSpPr>
          <p:sp>
            <p:nvSpPr>
              <p:cNvPr id="37" name="圆角矩形 110"/>
              <p:cNvSpPr/>
              <p:nvPr>
                <p:custDataLst>
                  <p:tags r:id="rId32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38" name="圆角矩形 111"/>
              <p:cNvSpPr/>
              <p:nvPr>
                <p:custDataLst>
                  <p:tags r:id="rId33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2325145" y="1236541"/>
              <a:ext cx="94671" cy="485003"/>
              <a:chOff x="2244442" y="772895"/>
              <a:chExt cx="94671" cy="485002"/>
            </a:xfrm>
          </p:grpSpPr>
          <p:sp>
            <p:nvSpPr>
              <p:cNvPr id="78" name="圆角矩形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79" name="圆角矩形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2687801" y="1236541"/>
              <a:ext cx="94671" cy="485003"/>
              <a:chOff x="2244442" y="772895"/>
              <a:chExt cx="94671" cy="485002"/>
            </a:xfrm>
          </p:grpSpPr>
          <p:sp>
            <p:nvSpPr>
              <p:cNvPr id="81" name="圆角矩形 116"/>
              <p:cNvSpPr/>
              <p:nvPr>
                <p:custDataLst>
                  <p:tags r:id="rId36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82" name="圆角矩形 117"/>
              <p:cNvSpPr/>
              <p:nvPr>
                <p:custDataLst>
                  <p:tags r:id="rId37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050457" y="1236541"/>
              <a:ext cx="94671" cy="485003"/>
              <a:chOff x="2244442" y="772895"/>
              <a:chExt cx="94671" cy="485002"/>
            </a:xfrm>
          </p:grpSpPr>
          <p:sp>
            <p:nvSpPr>
              <p:cNvPr id="84" name="圆角矩形 119"/>
              <p:cNvSpPr/>
              <p:nvPr>
                <p:custDataLst>
                  <p:tags r:id="rId38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85" name="圆角矩形 120"/>
              <p:cNvSpPr/>
              <p:nvPr>
                <p:custDataLst>
                  <p:tags r:id="rId39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3413113" y="1236541"/>
              <a:ext cx="94671" cy="485003"/>
              <a:chOff x="2244442" y="772895"/>
              <a:chExt cx="94671" cy="485002"/>
            </a:xfrm>
          </p:grpSpPr>
          <p:sp>
            <p:nvSpPr>
              <p:cNvPr id="87" name="圆角矩形 122"/>
              <p:cNvSpPr/>
              <p:nvPr>
                <p:custDataLst>
                  <p:tags r:id="rId40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88" name="圆角矩形 123"/>
              <p:cNvSpPr/>
              <p:nvPr>
                <p:custDataLst>
                  <p:tags r:id="rId41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3775768" y="1236541"/>
              <a:ext cx="94671" cy="485003"/>
              <a:chOff x="2244442" y="772895"/>
              <a:chExt cx="94671" cy="485002"/>
            </a:xfrm>
          </p:grpSpPr>
          <p:sp>
            <p:nvSpPr>
              <p:cNvPr id="90" name="圆角矩形 125"/>
              <p:cNvSpPr/>
              <p:nvPr>
                <p:custDataLst>
                  <p:tags r:id="rId42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91" name="圆角矩形 126"/>
              <p:cNvSpPr/>
              <p:nvPr>
                <p:custDataLst>
                  <p:tags r:id="rId43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4138424" y="1236541"/>
              <a:ext cx="94671" cy="485003"/>
              <a:chOff x="2244442" y="772895"/>
              <a:chExt cx="94671" cy="485002"/>
            </a:xfrm>
          </p:grpSpPr>
          <p:sp>
            <p:nvSpPr>
              <p:cNvPr id="93" name="圆角矩形 128"/>
              <p:cNvSpPr/>
              <p:nvPr>
                <p:custDataLst>
                  <p:tags r:id="rId44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94" name="圆角矩形 129"/>
              <p:cNvSpPr/>
              <p:nvPr>
                <p:custDataLst>
                  <p:tags r:id="rId45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4501080" y="1236541"/>
              <a:ext cx="94671" cy="485003"/>
              <a:chOff x="2244442" y="772895"/>
              <a:chExt cx="94671" cy="485002"/>
            </a:xfrm>
          </p:grpSpPr>
          <p:sp>
            <p:nvSpPr>
              <p:cNvPr id="96" name="圆角矩形 144"/>
              <p:cNvSpPr/>
              <p:nvPr>
                <p:custDataLst>
                  <p:tags r:id="rId46"/>
                </p:custDataLst>
              </p:nvPr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  <p:sp>
            <p:nvSpPr>
              <p:cNvPr id="97" name="圆角矩形 145"/>
              <p:cNvSpPr/>
              <p:nvPr>
                <p:custDataLst>
                  <p:tags r:id="rId47"/>
                </p:custDataLst>
              </p:nvPr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4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sp>
          <p:nvSpPr>
            <p:cNvPr id="98" name="任意多边形 146"/>
            <p:cNvSpPr/>
            <p:nvPr>
              <p:custDataLst>
                <p:tags r:id="rId48"/>
              </p:custDataLst>
            </p:nvPr>
          </p:nvSpPr>
          <p:spPr bwMode="auto">
            <a:xfrm>
              <a:off x="642520" y="2330098"/>
              <a:ext cx="1206316" cy="688068"/>
            </a:xfrm>
            <a:custGeom>
              <a:avLst/>
              <a:gdLst>
                <a:gd name="connsiteX0" fmla="*/ 0 w 1232570"/>
                <a:gd name="connsiteY0" fmla="*/ 0 h 1080876"/>
                <a:gd name="connsiteX1" fmla="*/ 13985 w 1232570"/>
                <a:gd name="connsiteY1" fmla="*/ 0 h 1080876"/>
                <a:gd name="connsiteX2" fmla="*/ 90502 w 1232570"/>
                <a:gd name="connsiteY2" fmla="*/ 0 h 1080876"/>
                <a:gd name="connsiteX3" fmla="*/ 150524 w 1232570"/>
                <a:gd name="connsiteY3" fmla="*/ 0 h 1080876"/>
                <a:gd name="connsiteX4" fmla="*/ 156832 w 1232570"/>
                <a:gd name="connsiteY4" fmla="*/ 0 h 1080876"/>
                <a:gd name="connsiteX5" fmla="*/ 213704 w 1232570"/>
                <a:gd name="connsiteY5" fmla="*/ 0 h 1080876"/>
                <a:gd name="connsiteX6" fmla="*/ 237954 w 1232570"/>
                <a:gd name="connsiteY6" fmla="*/ 0 h 1080876"/>
                <a:gd name="connsiteX7" fmla="*/ 261845 w 1232570"/>
                <a:gd name="connsiteY7" fmla="*/ 0 h 1080876"/>
                <a:gd name="connsiteX8" fmla="*/ 301983 w 1232570"/>
                <a:gd name="connsiteY8" fmla="*/ 0 h 1080876"/>
                <a:gd name="connsiteX9" fmla="*/ 314471 w 1232570"/>
                <a:gd name="connsiteY9" fmla="*/ 0 h 1080876"/>
                <a:gd name="connsiteX10" fmla="*/ 361158 w 1232570"/>
                <a:gd name="connsiteY10" fmla="*/ 0 h 1080876"/>
                <a:gd name="connsiteX11" fmla="*/ 378443 w 1232570"/>
                <a:gd name="connsiteY11" fmla="*/ 0 h 1080876"/>
                <a:gd name="connsiteX12" fmla="*/ 380801 w 1232570"/>
                <a:gd name="connsiteY12" fmla="*/ 0 h 1080876"/>
                <a:gd name="connsiteX13" fmla="*/ 397052 w 1232570"/>
                <a:gd name="connsiteY13" fmla="*/ 0 h 1080876"/>
                <a:gd name="connsiteX14" fmla="*/ 423245 w 1232570"/>
                <a:gd name="connsiteY14" fmla="*/ 0 h 1080876"/>
                <a:gd name="connsiteX15" fmla="*/ 437673 w 1232570"/>
                <a:gd name="connsiteY15" fmla="*/ 0 h 1080876"/>
                <a:gd name="connsiteX16" fmla="*/ 465873 w 1232570"/>
                <a:gd name="connsiteY16" fmla="*/ 0 h 1080876"/>
                <a:gd name="connsiteX17" fmla="*/ 506837 w 1232570"/>
                <a:gd name="connsiteY17" fmla="*/ 0 h 1080876"/>
                <a:gd name="connsiteX18" fmla="*/ 542389 w 1232570"/>
                <a:gd name="connsiteY18" fmla="*/ 0 h 1080876"/>
                <a:gd name="connsiteX19" fmla="*/ 558813 w 1232570"/>
                <a:gd name="connsiteY19" fmla="*/ 0 h 1080876"/>
                <a:gd name="connsiteX20" fmla="*/ 596056 w 1232570"/>
                <a:gd name="connsiteY20" fmla="*/ 0 h 1080876"/>
                <a:gd name="connsiteX21" fmla="*/ 608720 w 1232570"/>
                <a:gd name="connsiteY21" fmla="*/ 0 h 1080876"/>
                <a:gd name="connsiteX22" fmla="*/ 621020 w 1232570"/>
                <a:gd name="connsiteY22" fmla="*/ 0 h 1080876"/>
                <a:gd name="connsiteX23" fmla="*/ 647214 w 1232570"/>
                <a:gd name="connsiteY23" fmla="*/ 0 h 1080876"/>
                <a:gd name="connsiteX24" fmla="*/ 665591 w 1232570"/>
                <a:gd name="connsiteY24" fmla="*/ 0 h 1080876"/>
                <a:gd name="connsiteX25" fmla="*/ 875132 w 1232570"/>
                <a:gd name="connsiteY25" fmla="*/ 0 h 1080876"/>
                <a:gd name="connsiteX26" fmla="*/ 970922 w 1232570"/>
                <a:gd name="connsiteY26" fmla="*/ 55020 h 1080876"/>
                <a:gd name="connsiteX27" fmla="*/ 1219266 w 1232570"/>
                <a:gd name="connsiteY27" fmla="*/ 485418 h 1080876"/>
                <a:gd name="connsiteX28" fmla="*/ 1219266 w 1232570"/>
                <a:gd name="connsiteY28" fmla="*/ 595458 h 1080876"/>
                <a:gd name="connsiteX29" fmla="*/ 970922 w 1232570"/>
                <a:gd name="connsiteY29" fmla="*/ 1025856 h 1080876"/>
                <a:gd name="connsiteX30" fmla="*/ 875132 w 1232570"/>
                <a:gd name="connsiteY30" fmla="*/ 1080876 h 1080876"/>
                <a:gd name="connsiteX31" fmla="*/ 647214 w 1232570"/>
                <a:gd name="connsiteY31" fmla="*/ 1080876 h 1080876"/>
                <a:gd name="connsiteX32" fmla="*/ 423245 w 1232570"/>
                <a:gd name="connsiteY32" fmla="*/ 1080876 h 1080876"/>
                <a:gd name="connsiteX33" fmla="*/ 378443 w 1232570"/>
                <a:gd name="connsiteY33" fmla="*/ 1080876 h 1080876"/>
                <a:gd name="connsiteX34" fmla="*/ 150524 w 1232570"/>
                <a:gd name="connsiteY34" fmla="*/ 1080876 h 1080876"/>
                <a:gd name="connsiteX35" fmla="*/ 0 w 1232570"/>
                <a:gd name="connsiteY35" fmla="*/ 1080876 h 108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570" h="1080876">
                  <a:moveTo>
                    <a:pt x="0" y="0"/>
                  </a:moveTo>
                  <a:lnTo>
                    <a:pt x="13985" y="0"/>
                  </a:lnTo>
                  <a:cubicBezTo>
                    <a:pt x="41269" y="0"/>
                    <a:pt x="66735" y="0"/>
                    <a:pt x="90502" y="0"/>
                  </a:cubicBezTo>
                  <a:lnTo>
                    <a:pt x="150524" y="0"/>
                  </a:lnTo>
                  <a:lnTo>
                    <a:pt x="156832" y="0"/>
                  </a:lnTo>
                  <a:cubicBezTo>
                    <a:pt x="177325" y="0"/>
                    <a:pt x="196242" y="0"/>
                    <a:pt x="213704" y="0"/>
                  </a:cubicBezTo>
                  <a:lnTo>
                    <a:pt x="237954" y="0"/>
                  </a:lnTo>
                  <a:lnTo>
                    <a:pt x="261845" y="0"/>
                  </a:lnTo>
                  <a:cubicBezTo>
                    <a:pt x="276518" y="0"/>
                    <a:pt x="289856" y="0"/>
                    <a:pt x="301983" y="0"/>
                  </a:cubicBezTo>
                  <a:lnTo>
                    <a:pt x="314471" y="0"/>
                  </a:lnTo>
                  <a:lnTo>
                    <a:pt x="361158" y="0"/>
                  </a:lnTo>
                  <a:lnTo>
                    <a:pt x="378443" y="0"/>
                  </a:lnTo>
                  <a:lnTo>
                    <a:pt x="380801" y="0"/>
                  </a:lnTo>
                  <a:lnTo>
                    <a:pt x="397052" y="0"/>
                  </a:lnTo>
                  <a:cubicBezTo>
                    <a:pt x="423245" y="0"/>
                    <a:pt x="423245" y="0"/>
                    <a:pt x="423245" y="0"/>
                  </a:cubicBezTo>
                  <a:lnTo>
                    <a:pt x="437673" y="0"/>
                  </a:lnTo>
                  <a:lnTo>
                    <a:pt x="465873" y="0"/>
                  </a:lnTo>
                  <a:lnTo>
                    <a:pt x="506837" y="0"/>
                  </a:lnTo>
                  <a:lnTo>
                    <a:pt x="542389" y="0"/>
                  </a:lnTo>
                  <a:lnTo>
                    <a:pt x="558813" y="0"/>
                  </a:lnTo>
                  <a:cubicBezTo>
                    <a:pt x="573547" y="0"/>
                    <a:pt x="585824" y="0"/>
                    <a:pt x="596056" y="0"/>
                  </a:cubicBezTo>
                  <a:lnTo>
                    <a:pt x="608720" y="0"/>
                  </a:lnTo>
                  <a:lnTo>
                    <a:pt x="621020" y="0"/>
                  </a:lnTo>
                  <a:cubicBezTo>
                    <a:pt x="647214" y="0"/>
                    <a:pt x="647214" y="0"/>
                    <a:pt x="647214" y="0"/>
                  </a:cubicBezTo>
                  <a:lnTo>
                    <a:pt x="665591" y="0"/>
                  </a:lnTo>
                  <a:cubicBezTo>
                    <a:pt x="875132" y="0"/>
                    <a:pt x="875132" y="0"/>
                    <a:pt x="875132" y="0"/>
                  </a:cubicBezTo>
                  <a:cubicBezTo>
                    <a:pt x="910609" y="0"/>
                    <a:pt x="953183" y="24848"/>
                    <a:pt x="970922" y="55020"/>
                  </a:cubicBezTo>
                  <a:cubicBezTo>
                    <a:pt x="1219266" y="485418"/>
                    <a:pt x="1219266" y="485418"/>
                    <a:pt x="1219266" y="485418"/>
                  </a:cubicBezTo>
                  <a:cubicBezTo>
                    <a:pt x="1237005" y="515590"/>
                    <a:pt x="1237005" y="565286"/>
                    <a:pt x="1219266" y="595458"/>
                  </a:cubicBezTo>
                  <a:cubicBezTo>
                    <a:pt x="970922" y="1025856"/>
                    <a:pt x="970922" y="1025856"/>
                    <a:pt x="970922" y="1025856"/>
                  </a:cubicBezTo>
                  <a:cubicBezTo>
                    <a:pt x="953183" y="1056029"/>
                    <a:pt x="910609" y="1080876"/>
                    <a:pt x="875132" y="1080876"/>
                  </a:cubicBezTo>
                  <a:lnTo>
                    <a:pt x="647214" y="1080876"/>
                  </a:lnTo>
                  <a:lnTo>
                    <a:pt x="423245" y="1080876"/>
                  </a:lnTo>
                  <a:lnTo>
                    <a:pt x="378443" y="1080876"/>
                  </a:lnTo>
                  <a:lnTo>
                    <a:pt x="150524" y="1080876"/>
                  </a:lnTo>
                  <a:lnTo>
                    <a:pt x="0" y="1080876"/>
                  </a:lnTo>
                  <a:close/>
                </a:path>
              </a:pathLst>
            </a:custGeom>
            <a:solidFill>
              <a:srgbClr val="C00000"/>
            </a:solidFill>
            <a:ln w="25400">
              <a:solidFill>
                <a:srgbClr val="C00000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 sz="24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pic>
          <p:nvPicPr>
            <p:cNvPr id="99" name="图片 98"/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 rotWithShape="1">
            <a:blip r:embed="rId50">
              <a:duotone>
                <a:prstClr val="black"/>
                <a:srgbClr val="01A2B3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colorTemperature colorTemp="2000"/>
                      </a14:imgEffect>
                    </a14:imgLayer>
                  </a14:imgProps>
                </a:ext>
              </a:extLst>
            </a:blip>
            <a:srcRect b="72279"/>
            <a:stretch>
              <a:fillRect/>
            </a:stretch>
          </p:blipFill>
          <p:spPr>
            <a:xfrm rot="10800000" flipH="1" flipV="1">
              <a:off x="714753" y="2902949"/>
              <a:ext cx="868559" cy="45719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>
              <p:custDataLst>
                <p:tags r:id="rId52"/>
              </p:custDataLst>
            </p:nvPr>
          </p:nvSpPr>
          <p:spPr>
            <a:xfrm>
              <a:off x="753374" y="2355879"/>
              <a:ext cx="802264" cy="4835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p>
              <a:pPr algn="ctr"/>
              <a:r>
                <a:rPr lang="en-US" altLang="zh-CN" sz="2000" dirty="0">
                  <a:ln w="15875">
                    <a:noFill/>
                  </a:ln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O1</a:t>
              </a:r>
              <a:endParaRPr lang="zh-CN" altLang="en-US" sz="2000" dirty="0">
                <a:ln w="15875">
                  <a:noFill/>
                </a:ln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1" name="文本框 100"/>
            <p:cNvSpPr txBox="1"/>
            <p:nvPr>
              <p:custDataLst>
                <p:tags r:id="rId53"/>
              </p:custDataLst>
            </p:nvPr>
          </p:nvSpPr>
          <p:spPr>
            <a:xfrm>
              <a:off x="1847842" y="2255146"/>
              <a:ext cx="2903839" cy="37063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defTabSz="914400"/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拔针</a:t>
              </a:r>
              <a:r>
                <a:rPr lang="en-US" altLang="zh-CN" sz="2400" dirty="0">
                  <a:solidFill>
                    <a:srgbClr val="FF0000"/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15</a:t>
              </a:r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次，往返跑了</a:t>
              </a:r>
              <a:r>
                <a:rPr lang="en-US" altLang="zh-CN" sz="2400" dirty="0">
                  <a:solidFill>
                    <a:srgbClr val="FF0000"/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30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趟</a:t>
              </a:r>
              <a:endParaRPr lang="en-US" altLang="zh-CN" sz="2400" dirty="0">
                <a:solidFill>
                  <a:srgbClr val="FF0000"/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endParaRPr>
            </a:p>
            <a:p>
              <a:pPr defTabSz="914400"/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（不包括去一趟顺路拔针的）</a:t>
              </a:r>
              <a:endPara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endParaRPr>
            </a:p>
            <a:p>
              <a:pPr defTabSz="914400"/>
              <a:endPara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endParaRPr>
            </a:p>
            <a:p>
              <a:pPr defTabSz="914400"/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换药</a:t>
              </a:r>
              <a:r>
                <a:rPr lang="en-US" altLang="zh-CN" sz="2400" dirty="0">
                  <a:solidFill>
                    <a:srgbClr val="FF0000"/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19</a:t>
              </a:r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次，往返跑了</a:t>
              </a:r>
              <a:r>
                <a:rPr lang="en-US" altLang="zh-CN" sz="2400" dirty="0">
                  <a:solidFill>
                    <a:srgbClr val="FF0000"/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38</a:t>
              </a:r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uFillTx/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趟（不包括冲盐水盐水五分钟，再去换一次</a:t>
              </a:r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  <a:sym typeface="+mn-ea"/>
                </a:rPr>
                <a:t>。）</a:t>
              </a:r>
              <a:endPara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endParaRPr>
            </a:p>
            <a:p>
              <a:pPr defTabSz="914400"/>
              <a:endParaRPr lang="zh-CN" altLang="en-US" sz="2400" dirty="0">
                <a:solidFill>
                  <a:srgbClr val="C0000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sp>
        <p:nvSpPr>
          <p:cNvPr id="102" name="文本框 101"/>
          <p:cNvSpPr txBox="1"/>
          <p:nvPr>
            <p:custDataLst>
              <p:tags r:id="rId54"/>
            </p:custDataLst>
          </p:nvPr>
        </p:nvSpPr>
        <p:spPr>
          <a:xfrm>
            <a:off x="408724" y="4238527"/>
            <a:ext cx="1229913" cy="52197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algn="ctr"/>
            <a:r>
              <a:rPr lang="en-US" altLang="zh-CN" sz="2800" dirty="0">
                <a:ln w="15875">
                  <a:noFill/>
                </a:ln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O1</a:t>
            </a:r>
            <a:endParaRPr lang="zh-CN" altLang="en-US" sz="2800" dirty="0">
              <a:ln w="15875">
                <a:noFill/>
              </a:ln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04" name="任意多边形 146"/>
          <p:cNvSpPr/>
          <p:nvPr>
            <p:custDataLst>
              <p:tags r:id="rId55"/>
            </p:custDataLst>
          </p:nvPr>
        </p:nvSpPr>
        <p:spPr bwMode="auto">
          <a:xfrm>
            <a:off x="464820" y="3554095"/>
            <a:ext cx="1430655" cy="586740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C00000"/>
          </a:solidFill>
          <a:ln w="25400">
            <a:solidFill>
              <a:srgbClr val="C00000"/>
            </a:solidFill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p>
            <a:r>
              <a:rPr lang="en-US" altLang="zh-CN" sz="24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02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972040" y="1656080"/>
            <a:ext cx="1954530" cy="2719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6692265" y="802005"/>
            <a:ext cx="4909185" cy="568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 b="1">
                <a:sym typeface="+mn-ea"/>
              </a:rPr>
              <a:t>护士：</a:t>
            </a:r>
            <a:r>
              <a:rPr lang="en-US" altLang="zh-CN" sz="2400" b="1">
                <a:sym typeface="+mn-ea"/>
              </a:rPr>
              <a:t>眼勤、嘴勤、手勤</a:t>
            </a:r>
            <a:r>
              <a:rPr lang="zh-CN" altLang="en-US" sz="2400" b="1">
                <a:sym typeface="+mn-ea"/>
              </a:rPr>
              <a:t>、</a:t>
            </a:r>
            <a:r>
              <a:rPr lang="en-US" altLang="zh-CN" sz="2400" b="1">
                <a:sym typeface="+mn-ea"/>
              </a:rPr>
              <a:t>腿勤</a:t>
            </a:r>
            <a:endParaRPr lang="en-US" altLang="zh-CN" sz="2400" b="1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Si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1085" y="267970"/>
            <a:ext cx="10429875" cy="5473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8255" y="1959610"/>
            <a:ext cx="3862705" cy="2282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20890" y="4662805"/>
            <a:ext cx="4217035" cy="530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    </a:t>
            </a:r>
            <a:r>
              <a:rPr lang="en-US" altLang="zh-CN" sz="2400"/>
              <a:t>  </a:t>
            </a:r>
            <a:r>
              <a:rPr lang="en-US" altLang="zh-CN" sz="2800" b="1"/>
              <a:t> </a:t>
            </a:r>
            <a:r>
              <a:rPr lang="zh-CN" altLang="en-US" sz="2800" b="1"/>
              <a:t>蚯蚓般盘旋的静脉</a:t>
            </a:r>
            <a:endParaRPr lang="zh-CN" altLang="en-US" sz="2800" b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691005"/>
            <a:ext cx="2701925" cy="40919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4915" y="1691005"/>
            <a:ext cx="2801620" cy="40779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78560" y="614045"/>
            <a:ext cx="9544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践行初心使命</a:t>
            </a:r>
            <a:r>
              <a:rPr lang="en-US" altLang="zh-CN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 —— </a:t>
            </a:r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一个岗位有一个岗位的职责。</a:t>
            </a:r>
            <a:endParaRPr lang="zh-CN" altLang="en-US" sz="32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7105" y="199390"/>
            <a:ext cx="10429875" cy="5473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79945" y="4662170"/>
            <a:ext cx="4217035" cy="530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   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5980430" y="1443355"/>
            <a:ext cx="4956175" cy="4425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心内科的病人</a:t>
            </a:r>
            <a:r>
              <a:rPr lang="en-US" altLang="zh-CN" sz="2800"/>
              <a:t>,</a:t>
            </a:r>
            <a:r>
              <a:rPr lang="zh-CN" altLang="en-US" sz="2800"/>
              <a:t>病情变化快</a:t>
            </a:r>
            <a:r>
              <a:rPr lang="en-US" altLang="zh-CN" sz="2800"/>
              <a:t>,</a:t>
            </a:r>
            <a:r>
              <a:rPr lang="zh-CN" altLang="en-US" sz="2800"/>
              <a:t>时不时的就会上演惊心动魄的抢救</a:t>
            </a:r>
            <a:r>
              <a:rPr lang="en-US" altLang="zh-CN" sz="2800"/>
              <a:t>,</a:t>
            </a:r>
            <a:r>
              <a:rPr lang="zh-CN" altLang="en-US" sz="2800"/>
              <a:t>我们医护团队同一个信念：</a:t>
            </a:r>
            <a:r>
              <a:rPr lang="en-US" altLang="zh-CN" sz="2800"/>
              <a:t>“</a:t>
            </a:r>
            <a:r>
              <a:rPr lang="zh-CN" altLang="en-US" sz="2800"/>
              <a:t>哪怕有1%的希望</a:t>
            </a:r>
            <a:r>
              <a:rPr lang="en-US" altLang="zh-CN" sz="2800"/>
              <a:t>,</a:t>
            </a:r>
            <a:r>
              <a:rPr lang="zh-CN" altLang="en-US" sz="2800"/>
              <a:t>我们也会尽100%的努力</a:t>
            </a:r>
            <a:r>
              <a:rPr lang="en-US" altLang="zh-CN" sz="2800"/>
              <a:t>”</a:t>
            </a:r>
            <a:r>
              <a:rPr lang="zh-CN" altLang="en-US" sz="2800"/>
              <a:t>我们在平凡的岗位上与生命赛跑</a:t>
            </a:r>
            <a:r>
              <a:rPr lang="en-US" altLang="zh-CN" sz="2800"/>
              <a:t>,</a:t>
            </a:r>
            <a:r>
              <a:rPr lang="zh-CN" altLang="en-US" sz="2800"/>
              <a:t>我们用真情实意换来患者由衷的信任与依赖！</a:t>
            </a:r>
            <a:endParaRPr lang="zh-CN" altLang="en-US" sz="28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715" y="1443355"/>
            <a:ext cx="4080510" cy="442531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3620770" y="436880"/>
            <a:ext cx="3864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3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  </a:t>
            </a:r>
            <a:r>
              <a:rPr lang="zh-CN" altLang="en-US" sz="3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践行初心使命</a:t>
            </a:r>
            <a:r>
              <a:rPr lang="en-US" altLang="zh-CN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  <a:sym typeface="+mn-ea"/>
              </a:rPr>
              <a:t> </a:t>
            </a:r>
            <a:endParaRPr lang="zh-CN" altLang="en-US" sz="32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30" y="1843405"/>
            <a:ext cx="2960370" cy="40290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855" y="890905"/>
            <a:ext cx="11456670" cy="868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chemeClr val="tx1"/>
                </a:solidFill>
                <a:uFillTx/>
                <a:sym typeface="+mn-ea"/>
              </a:rPr>
              <a:t>  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   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每一面锦旗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,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承载的不仅是患者及家属发自内心的感谢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,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更是对医院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,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及医护人员最大的肯定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,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锦旗虽轻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,</a:t>
            </a:r>
            <a:r>
              <a:rPr lang="zh-CN" altLang="en-US" sz="2800">
                <a:solidFill>
                  <a:schemeClr val="tx1"/>
                </a:solidFill>
                <a:uFillTx/>
                <a:sym typeface="+mn-ea"/>
              </a:rPr>
              <a:t>承载着却是沉甸甸的荣誉与使命</a:t>
            </a:r>
            <a:r>
              <a:rPr lang="en-US" altLang="zh-CN" sz="2800">
                <a:solidFill>
                  <a:schemeClr val="tx1"/>
                </a:solidFill>
                <a:uFillTx/>
                <a:sym typeface="+mn-ea"/>
              </a:rPr>
              <a:t>!</a:t>
            </a:r>
            <a:endParaRPr lang="en-US" altLang="zh-CN" sz="2800">
              <a:solidFill>
                <a:schemeClr val="tx1"/>
              </a:solidFill>
              <a:uFillTx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90" y="219710"/>
            <a:ext cx="10429875" cy="5473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15895" y="331470"/>
            <a:ext cx="7073900" cy="551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/>
              <a:t>患者生命无小事，细微之处见真情</a:t>
            </a:r>
            <a:endParaRPr lang="zh-CN" altLang="en-US" sz="3200" b="1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140" y="1842770"/>
            <a:ext cx="2690495" cy="40284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55" y="1843405"/>
            <a:ext cx="5379085" cy="40284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55" y="4297045"/>
            <a:ext cx="2143760" cy="157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088690" y="1183210"/>
            <a:ext cx="633523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四、始于初心</a:t>
            </a:r>
            <a:r>
              <a:rPr kumimoji="0" lang="en-US" altLang="zh-CN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— </a:t>
            </a:r>
            <a:r>
              <a:rPr kumimoji="0" lang="zh-CN" altLang="en-US" sz="4000" b="1" i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源于热爱</a:t>
            </a:r>
            <a:endParaRPr kumimoji="0" lang="zh-CN" altLang="en-US" sz="4000" b="1" i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52490" y="2531745"/>
            <a:ext cx="5260340" cy="2935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    </a:t>
            </a:r>
            <a:r>
              <a:rPr lang="zh-CN" altLang="en-US" sz="2800"/>
              <a:t>习总书记一再强调，没有理想信念，理想信念不坚定，精神上就会“缺钙”，就会得“软骨病”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 bwMode="auto">
          <a:xfrm>
            <a:off x="1101120" y="722939"/>
            <a:ext cx="1029038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文本框 15"/>
          <p:cNvSpPr txBox="1"/>
          <p:nvPr/>
        </p:nvSpPr>
        <p:spPr>
          <a:xfrm>
            <a:off x="1056607" y="178886"/>
            <a:ext cx="7127142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+mn-ea"/>
              </a:rPr>
              <a:t>请在此输入章节标题（可直接编辑）</a:t>
            </a:r>
            <a:endParaRPr lang="zh-CN" altLang="en-US" sz="3200" b="1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18" name="Picture 4" descr="C:\Documents and Settings\Administrator\My Documents\各行各业素材\党政4\未标题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6" y="67657"/>
            <a:ext cx="837031" cy="75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951865" y="1438910"/>
            <a:ext cx="2922270" cy="2633345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38100" dist="127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MH_Text_1"/>
          <p:cNvSpPr/>
          <p:nvPr>
            <p:custDataLst>
              <p:tags r:id="rId2"/>
            </p:custDataLst>
          </p:nvPr>
        </p:nvSpPr>
        <p:spPr>
          <a:xfrm>
            <a:off x="4459741" y="2682559"/>
            <a:ext cx="3438118" cy="748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02" tIns="0" rIns="159902" bIns="0" rtlCol="0" anchor="t">
            <a:noAutofit/>
          </a:bodyPr>
          <a:lstStyle/>
          <a:p>
            <a:pPr algn="ctr"/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01610" y="3430905"/>
            <a:ext cx="3037840" cy="249237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38100" dist="127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/>
          <p:cNvSpPr/>
          <p:nvPr/>
        </p:nvSpPr>
        <p:spPr>
          <a:xfrm>
            <a:off x="5022215" y="4072255"/>
            <a:ext cx="2177415" cy="781050"/>
          </a:xfrm>
          <a:prstGeom prst="rect">
            <a:avLst/>
          </a:prstGeom>
          <a:noFill/>
        </p:spPr>
        <p:txBody>
          <a:bodyPr wrap="square" lIns="156164" tIns="78082" rIns="156164" bIns="78082">
            <a:noAutofit/>
          </a:bodyPr>
          <a:lstStyle/>
          <a:p>
            <a:pPr algn="just" defTabSz="1562100" fontAlgn="base">
              <a:lnSpc>
                <a:spcPts val="205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这里填写小标题</a:t>
            </a:r>
            <a:endParaRPr lang="en-US" altLang="zh-CN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0990" y="980440"/>
            <a:ext cx="3362960" cy="28314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650" y="2682875"/>
            <a:ext cx="3370580" cy="30524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61085" y="267335"/>
            <a:ext cx="10429875" cy="54737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74135" y="406400"/>
            <a:ext cx="7112000" cy="816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/>
              <a:t>爱岗是责任</a:t>
            </a:r>
            <a:r>
              <a:rPr lang="en-US" altLang="zh-CN" sz="4000" b="1"/>
              <a:t>——</a:t>
            </a:r>
            <a:r>
              <a:rPr lang="zh-CN" altLang="en-US" sz="4000" b="1"/>
              <a:t>敬业是本分</a:t>
            </a:r>
            <a:endParaRPr lang="zh-CN" altLang="en-US" sz="4000" b="1"/>
          </a:p>
        </p:txBody>
      </p:sp>
      <p:sp>
        <p:nvSpPr>
          <p:cNvPr id="13" name="文本框 12"/>
          <p:cNvSpPr txBox="1"/>
          <p:nvPr/>
        </p:nvSpPr>
        <p:spPr>
          <a:xfrm>
            <a:off x="3949700" y="1552575"/>
            <a:ext cx="3776345" cy="4182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   </a:t>
            </a:r>
            <a:r>
              <a:rPr lang="en-US" altLang="zh-CN" sz="2400"/>
              <a:t> </a:t>
            </a:r>
            <a:r>
              <a:rPr lang="en-US" altLang="zh-CN" sz="2800" b="1"/>
              <a:t> </a:t>
            </a:r>
            <a:r>
              <a:rPr lang="zh-CN" altLang="en-US" sz="2800"/>
              <a:t>每名医护人员都是南丁格尔精神的传播者</a:t>
            </a:r>
            <a:r>
              <a:rPr lang="en-US" altLang="zh-CN" sz="2800"/>
              <a:t>,</a:t>
            </a:r>
            <a:r>
              <a:rPr lang="zh-CN" altLang="en-US" sz="2800"/>
              <a:t>让我们不忘初心</a:t>
            </a:r>
            <a:r>
              <a:rPr lang="en-US" altLang="zh-CN" sz="2800"/>
              <a:t>,</a:t>
            </a:r>
            <a:r>
              <a:rPr lang="zh-CN" altLang="en-US" sz="2800"/>
              <a:t>牢记使命</a:t>
            </a:r>
            <a:r>
              <a:rPr lang="en-US" altLang="zh-CN" sz="2800"/>
              <a:t>,</a:t>
            </a:r>
            <a:r>
              <a:rPr lang="zh-CN" altLang="en-US" sz="2800"/>
              <a:t>用行动践行</a:t>
            </a:r>
            <a:r>
              <a:rPr lang="en-US" altLang="zh-CN" sz="2800"/>
              <a:t>:</a:t>
            </a:r>
            <a:r>
              <a:rPr lang="zh-CN" altLang="en-US" sz="2800"/>
              <a:t>敬畏生命、救死扶伤、甘于奉献、大爱无疆的崇高精神，奋力谱写</a:t>
            </a:r>
            <a:r>
              <a:rPr lang="en-US" altLang="zh-CN" sz="2800"/>
              <a:t>“</a:t>
            </a:r>
            <a:r>
              <a:rPr lang="zh-CN" altLang="en-US" sz="2800"/>
              <a:t>附属第一医院</a:t>
            </a:r>
            <a:r>
              <a:rPr lang="en-US" altLang="zh-CN" sz="2800"/>
              <a:t>”</a:t>
            </a:r>
            <a:r>
              <a:rPr lang="zh-CN" altLang="en-US" sz="2800"/>
              <a:t>的绚丽篇章！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Si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  <p:bldP spid="17" grpId="0" bldLvl="0" animBg="1"/>
      <p:bldP spid="23" grpId="0"/>
      <p:bldP spid="2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60040" y="1860550"/>
            <a:ext cx="6096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en-US" sz="9600" b="1" dirty="0">
                <a:ln w="2540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sym typeface="+mn-ea"/>
              </a:rPr>
              <a:t>感谢聆听</a:t>
            </a:r>
            <a:endParaRPr lang="zh-CN" altLang="en-US" sz="9600" b="1" dirty="0">
              <a:ln w="25400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622070742"/>
  <p:tag name="MH_LIBRARY" val="CONTENTS"/>
  <p:tag name="MH_TYPE" val="OTHERS"/>
  <p:tag name="ID" val="547136"/>
</p:tagLst>
</file>

<file path=ppt/tags/tag2.xml><?xml version="1.0" encoding="utf-8"?>
<p:tagLst xmlns:p="http://schemas.openxmlformats.org/presentationml/2006/main">
  <p:tag name="MH" val="20150622070742"/>
  <p:tag name="MH_LIBRARY" val="CONTENTS"/>
  <p:tag name="MH_TYPE" val="OTHERS"/>
  <p:tag name="ID" val="547136"/>
</p:tagLst>
</file>

<file path=ppt/tags/tag3.xml><?xml version="1.0" encoding="utf-8"?>
<p:tagLst xmlns:p="http://schemas.openxmlformats.org/presentationml/2006/main">
  <p:tag name="KSO_WM_UNIT_PLACING_PICTURE_USER_VIEWPORT" val="{&quot;height&quot;:5638,&quot;width&quot;:5061}"/>
</p:tagLst>
</file>

<file path=ppt/tags/tag4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5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6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7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8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2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3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4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5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6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17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8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19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20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21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22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80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MH" val="20151104112100"/>
  <p:tag name="MH_LIBRARY" val="GRAPHIC"/>
  <p:tag name="MH_TYPE" val="Text"/>
  <p:tag name="MH_ORDER" val="1"/>
</p:tagLst>
</file>

<file path=ppt/tags/tag83.xml><?xml version="1.0" encoding="utf-8"?>
<p:tagLst xmlns:p="http://schemas.openxmlformats.org/presentationml/2006/main">
  <p:tag name="KSO_WM_UNIT_PLACING_PICTURE_USER_VIEWPORT" val="{&quot;height&quot;:4459,&quot;width&quot;:5588}"/>
</p:tagLst>
</file>

<file path=ppt/tags/tag84.xml><?xml version="1.0" encoding="utf-8"?>
<p:tagLst xmlns:p="http://schemas.openxmlformats.org/presentationml/2006/main">
  <p:tag name="KSO_WM_UNIT_PLACING_PICTURE_USER_VIEWPORT" val="{&quot;height&quot;:862,&quot;width&quot;:16425}"/>
</p:tagLst>
</file>

<file path=ppt/tags/tag85.xml><?xml version="1.0" encoding="utf-8"?>
<p:tagLst xmlns:p="http://schemas.openxmlformats.org/presentationml/2006/main">
  <p:tag name="KSO_WPP_MARK_KEY" val="bf707183-5a7b-40b1-a68c-e16f400b3760"/>
  <p:tag name="COMMONDATA" val="eyJoZGlkIjoiYmM5ZWE0ODQ0NGQ3NTQxYWU0NmEyMDAzMzI2M2MwZG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1346</Words>
  <Application>WPS 演示</Application>
  <PresentationFormat>自定义</PresentationFormat>
  <Paragraphs>105</Paragraphs>
  <Slides>17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3" baseType="lpstr">
      <vt:lpstr>Arial</vt:lpstr>
      <vt:lpstr>宋体</vt:lpstr>
      <vt:lpstr>Wingdings</vt:lpstr>
      <vt:lpstr>Impact</vt:lpstr>
      <vt:lpstr>方正粗宋简体</vt:lpstr>
      <vt:lpstr>等线</vt:lpstr>
      <vt:lpstr>时尚中黑简体</vt:lpstr>
      <vt:lpstr>黑体</vt:lpstr>
      <vt:lpstr>思源黑体 CN Light</vt:lpstr>
      <vt:lpstr>思源宋体 CN Heavy</vt:lpstr>
      <vt:lpstr>微软雅黑</vt:lpstr>
      <vt:lpstr>Arial Unicode MS</vt:lpstr>
      <vt:lpstr>等线 Light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xxzx</cp:lastModifiedBy>
  <cp:revision>84</cp:revision>
  <dcterms:created xsi:type="dcterms:W3CDTF">2017-06-17T08:07:00Z</dcterms:created>
  <dcterms:modified xsi:type="dcterms:W3CDTF">2023-06-02T02:55:14Z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8E85E001870F4BB9AD87775D134A8270_12</vt:lpwstr>
  </property>
  <property fmtid="{D5CDD505-2E9C-101B-9397-08002B2CF9AE}" pid="3" name="KSOProductBuildVer">
    <vt:lpwstr>2052-11.1.0.14309</vt:lpwstr>
  </property>
</Properties>
</file>